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6"/>
  </p:sldMasterIdLst>
  <p:sldIdLst>
    <p:sldId id="256" r:id="rId7"/>
    <p:sldId id="257" r:id="rId8"/>
    <p:sldId id="258" r:id="rId9"/>
  </p:sldIdLst>
  <p:sldSz cx="9144000" cy="6858000" type="screen4x3"/>
  <p:notesSz cx="6858000" cy="9144000"/>
  <p:custDataLst>
    <p:tags r:id="rId10"/>
  </p:custDataLst>
  <p:defaultTextStyle>
    <a:defPPr>
      <a:defRPr lang="en-AU"/>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6C"/>
    <a:srgbClr val="B66612"/>
    <a:srgbClr val="757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customXml" Target="../customXml/item5.xml"/><Relationship Id="rId1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2560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66C"/>
                </a:solidFill>
              </a:defRPr>
            </a:lvl1pPr>
          </a:lstStyle>
          <a:p>
            <a:r>
              <a:rPr lang="en-AU"/>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9339967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9638" y="830263"/>
            <a:ext cx="1843087" cy="5283200"/>
          </a:xfrm>
        </p:spPr>
        <p:txBody>
          <a:bodyPr vert="eaVert"/>
          <a:lstStyle>
            <a:lvl1pPr>
              <a:defRPr>
                <a:solidFill>
                  <a:srgbClr val="00966C"/>
                </a:solidFill>
              </a:defRPr>
            </a:lvl1pPr>
          </a:lstStyle>
          <a:p>
            <a:r>
              <a:rPr lang="en-AU"/>
              <a:t>Click to edit Master title style</a:t>
            </a:r>
            <a:endParaRPr lang="en-US" dirty="0"/>
          </a:p>
        </p:txBody>
      </p:sp>
      <p:sp>
        <p:nvSpPr>
          <p:cNvPr id="3" name="Vertical Text Placeholder 2"/>
          <p:cNvSpPr>
            <a:spLocks noGrp="1"/>
          </p:cNvSpPr>
          <p:nvPr>
            <p:ph type="body" orient="vert" idx="1"/>
          </p:nvPr>
        </p:nvSpPr>
        <p:spPr>
          <a:xfrm>
            <a:off x="455613" y="830263"/>
            <a:ext cx="5381625" cy="52832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1913674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908720"/>
            <a:ext cx="7377112" cy="1003300"/>
          </a:xfrm>
        </p:spPr>
        <p:txBody>
          <a:bodyPr/>
          <a:lstStyle>
            <a:lvl1pPr>
              <a:defRPr sz="3600">
                <a:solidFill>
                  <a:srgbClr val="00966C"/>
                </a:solidFill>
              </a:defRPr>
            </a:lvl1pPr>
          </a:lstStyle>
          <a:p>
            <a:r>
              <a:rPr lang="en-AU"/>
              <a:t>Click to edit Master title style</a:t>
            </a:r>
            <a:endParaRPr lang="en-US" dirty="0"/>
          </a:p>
        </p:txBody>
      </p:sp>
      <p:sp>
        <p:nvSpPr>
          <p:cNvPr id="3" name="Content Placeholder 2"/>
          <p:cNvSpPr>
            <a:spLocks noGrp="1"/>
          </p:cNvSpPr>
          <p:nvPr>
            <p:ph idx="1"/>
          </p:nvPr>
        </p:nvSpPr>
        <p:spPr>
          <a:xfrm>
            <a:off x="827584" y="1988840"/>
            <a:ext cx="7377112" cy="41354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Tree>
    <p:extLst>
      <p:ext uri="{BB962C8B-B14F-4D97-AF65-F5344CB8AC3E}">
        <p14:creationId xmlns:p14="http://schemas.microsoft.com/office/powerpoint/2010/main" val="5378994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0" cap="none">
                <a:solidFill>
                  <a:srgbClr val="00966C"/>
                </a:solidFill>
              </a:defRPr>
            </a:lvl1pPr>
          </a:lstStyle>
          <a:p>
            <a:r>
              <a:rPr lang="en-AU"/>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Tree>
    <p:extLst>
      <p:ext uri="{BB962C8B-B14F-4D97-AF65-F5344CB8AC3E}">
        <p14:creationId xmlns:p14="http://schemas.microsoft.com/office/powerpoint/2010/main" val="254836936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196752"/>
            <a:ext cx="7377112" cy="792088"/>
          </a:xfrm>
        </p:spPr>
        <p:txBody>
          <a:bodyPr/>
          <a:lstStyle>
            <a:lvl1pPr>
              <a:defRPr>
                <a:solidFill>
                  <a:srgbClr val="00966C"/>
                </a:solidFill>
              </a:defRPr>
            </a:lvl1pPr>
          </a:lstStyle>
          <a:p>
            <a:r>
              <a:rPr lang="en-AU"/>
              <a:t>Click to edit Master title style</a:t>
            </a:r>
            <a:endParaRPr lang="en-US" dirty="0"/>
          </a:p>
        </p:txBody>
      </p:sp>
      <p:sp>
        <p:nvSpPr>
          <p:cNvPr id="3" name="Content Placeholder 2"/>
          <p:cNvSpPr>
            <a:spLocks noGrp="1"/>
          </p:cNvSpPr>
          <p:nvPr>
            <p:ph sz="half" idx="1"/>
          </p:nvPr>
        </p:nvSpPr>
        <p:spPr>
          <a:xfrm>
            <a:off x="455613" y="1978025"/>
            <a:ext cx="3611562"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Content Placeholder 3"/>
          <p:cNvSpPr>
            <a:spLocks noGrp="1"/>
          </p:cNvSpPr>
          <p:nvPr>
            <p:ph sz="half" idx="2"/>
          </p:nvPr>
        </p:nvSpPr>
        <p:spPr>
          <a:xfrm>
            <a:off x="4219575" y="1978025"/>
            <a:ext cx="3613150"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6230642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lvl1pPr>
              <a:defRPr>
                <a:solidFill>
                  <a:srgbClr val="00966C"/>
                </a:solidFill>
              </a:defRPr>
            </a:lvl1pPr>
          </a:lstStyle>
          <a:p>
            <a:r>
              <a:rPr lang="en-AU"/>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44539996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em base.jpg">
            <a:extLst>
              <a:ext uri="{FF2B5EF4-FFF2-40B4-BE49-F238E27FC236}">
                <a16:creationId xmlns:a16="http://schemas.microsoft.com/office/drawing/2014/main" id="{081654A9-90C3-793E-64A9-A6ADE27D16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6567488"/>
            <a:ext cx="91598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966C"/>
                </a:solidFill>
              </a:defRPr>
            </a:lvl1pPr>
          </a:lstStyle>
          <a:p>
            <a:r>
              <a:rPr lang="en-AU"/>
              <a:t>Click to edit Master title style</a:t>
            </a:r>
            <a:endParaRPr lang="en-US" dirty="0"/>
          </a:p>
        </p:txBody>
      </p:sp>
    </p:spTree>
    <p:extLst>
      <p:ext uri="{BB962C8B-B14F-4D97-AF65-F5344CB8AC3E}">
        <p14:creationId xmlns:p14="http://schemas.microsoft.com/office/powerpoint/2010/main" val="8052660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89182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966C"/>
                </a:solidFill>
              </a:defRPr>
            </a:lvl1pPr>
          </a:lstStyle>
          <a:p>
            <a:r>
              <a:rPr lang="en-AU"/>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11840177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966C"/>
                </a:solidFill>
              </a:defRPr>
            </a:lvl1pPr>
          </a:lstStyle>
          <a:p>
            <a:r>
              <a:rPr lang="en-AU"/>
              <a:t>Click to edit Master title style</a:t>
            </a:r>
            <a:endParaRPr lang="en-US" dirty="0"/>
          </a:p>
        </p:txBody>
      </p:sp>
      <p:sp>
        <p:nvSpPr>
          <p:cNvPr id="3" name="Picture Placeholder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40003478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7C204-59E6-F17F-AA7F-CB41D1751391}"/>
              </a:ext>
            </a:extLst>
          </p:cNvPr>
          <p:cNvSpPr>
            <a:spLocks noGrp="1" noChangeArrowheads="1"/>
          </p:cNvSpPr>
          <p:nvPr>
            <p:ph type="title"/>
          </p:nvPr>
        </p:nvSpPr>
        <p:spPr bwMode="auto">
          <a:xfrm>
            <a:off x="455613" y="1196975"/>
            <a:ext cx="7377112"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E5F65477-C7A0-21A3-4F25-F7421EFBEB7E}"/>
              </a:ext>
            </a:extLst>
          </p:cNvPr>
          <p:cNvSpPr>
            <a:spLocks noGrp="1" noChangeArrowheads="1"/>
          </p:cNvSpPr>
          <p:nvPr>
            <p:ph type="body" idx="1"/>
          </p:nvPr>
        </p:nvSpPr>
        <p:spPr bwMode="auto">
          <a:xfrm>
            <a:off x="455613" y="2205038"/>
            <a:ext cx="7377112" cy="390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pic>
        <p:nvPicPr>
          <p:cNvPr id="1028" name="Picture 3">
            <a:extLst>
              <a:ext uri="{FF2B5EF4-FFF2-40B4-BE49-F238E27FC236}">
                <a16:creationId xmlns:a16="http://schemas.microsoft.com/office/drawing/2014/main" id="{F3E175E4-F736-9590-DB97-B72EFDC8EDC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4313" y="19050"/>
            <a:ext cx="89296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a:extLst>
              <a:ext uri="{FF2B5EF4-FFF2-40B4-BE49-F238E27FC236}">
                <a16:creationId xmlns:a16="http://schemas.microsoft.com/office/drawing/2014/main" id="{8F59FBBA-ACF9-A552-D08B-41199989338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38" y="6545263"/>
            <a:ext cx="91440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2">
            <a:extLst>
              <a:ext uri="{FF2B5EF4-FFF2-40B4-BE49-F238E27FC236}">
                <a16:creationId xmlns:a16="http://schemas.microsoft.com/office/drawing/2014/main" id="{2B7099C8-8429-211E-89DC-885B4F070815}"/>
              </a:ext>
            </a:extLst>
          </p:cNvPr>
          <p:cNvSpPr txBox="1">
            <a:spLocks noChangeArrowheads="1"/>
          </p:cNvSpPr>
          <p:nvPr/>
        </p:nvSpPr>
        <p:spPr bwMode="auto">
          <a:xfrm>
            <a:off x="1765300" y="-2260600"/>
            <a:ext cx="184150" cy="461962"/>
          </a:xfrm>
          <a:prstGeom prst="rect">
            <a:avLst/>
          </a:prstGeom>
          <a:noFill/>
          <a:ln>
            <a:noFill/>
          </a:ln>
        </p:spPr>
        <p:txBody>
          <a:bodyPr wrap="none">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9" r:id="rId6"/>
    <p:sldLayoutId id="2147483714" r:id="rId7"/>
    <p:sldLayoutId id="2147483715" r:id="rId8"/>
    <p:sldLayoutId id="2147483716" r:id="rId9"/>
    <p:sldLayoutId id="2147483717" r:id="rId10"/>
    <p:sldLayoutId id="2147483718" r:id="rId11"/>
  </p:sldLayoutIdLst>
  <p:transition spd="slow"/>
  <p:txStyles>
    <p:titleStyle>
      <a:lvl1pPr algn="l" rtl="0" eaLnBrk="0" fontAlgn="base" hangingPunct="0">
        <a:spcBef>
          <a:spcPct val="0"/>
        </a:spcBef>
        <a:spcAft>
          <a:spcPct val="0"/>
        </a:spcAft>
        <a:defRPr sz="3600">
          <a:solidFill>
            <a:srgbClr val="00966C"/>
          </a:solidFill>
          <a:latin typeface="+mj-lt"/>
          <a:ea typeface="+mj-ea"/>
          <a:cs typeface="+mj-cs"/>
        </a:defRPr>
      </a:lvl1pPr>
      <a:lvl2pPr algn="l" rtl="0" eaLnBrk="0" fontAlgn="base" hangingPunct="0">
        <a:spcBef>
          <a:spcPct val="0"/>
        </a:spcBef>
        <a:spcAft>
          <a:spcPct val="0"/>
        </a:spcAft>
        <a:defRPr sz="3600">
          <a:solidFill>
            <a:srgbClr val="00966C"/>
          </a:solidFill>
          <a:latin typeface="Arial" charset="0"/>
          <a:ea typeface="ヒラギノ角ゴ Pro W3" charset="0"/>
          <a:cs typeface="ヒラギノ角ゴ Pro W3" charset="0"/>
        </a:defRPr>
      </a:lvl2pPr>
      <a:lvl3pPr algn="l" rtl="0" eaLnBrk="0" fontAlgn="base" hangingPunct="0">
        <a:spcBef>
          <a:spcPct val="0"/>
        </a:spcBef>
        <a:spcAft>
          <a:spcPct val="0"/>
        </a:spcAft>
        <a:defRPr sz="3600">
          <a:solidFill>
            <a:srgbClr val="00966C"/>
          </a:solidFill>
          <a:latin typeface="Arial" charset="0"/>
          <a:ea typeface="ヒラギノ角ゴ Pro W3" charset="0"/>
          <a:cs typeface="ヒラギノ角ゴ Pro W3" charset="0"/>
        </a:defRPr>
      </a:lvl3pPr>
      <a:lvl4pPr algn="l" rtl="0" eaLnBrk="0" fontAlgn="base" hangingPunct="0">
        <a:spcBef>
          <a:spcPct val="0"/>
        </a:spcBef>
        <a:spcAft>
          <a:spcPct val="0"/>
        </a:spcAft>
        <a:defRPr sz="3600">
          <a:solidFill>
            <a:srgbClr val="00966C"/>
          </a:solidFill>
          <a:latin typeface="Arial" charset="0"/>
          <a:ea typeface="ヒラギノ角ゴ Pro W3" charset="0"/>
          <a:cs typeface="ヒラギノ角ゴ Pro W3" charset="0"/>
        </a:defRPr>
      </a:lvl4pPr>
      <a:lvl5pPr algn="l" rtl="0" eaLnBrk="0" fontAlgn="base" hangingPunct="0">
        <a:spcBef>
          <a:spcPct val="0"/>
        </a:spcBef>
        <a:spcAft>
          <a:spcPct val="0"/>
        </a:spcAft>
        <a:defRPr sz="3600">
          <a:solidFill>
            <a:srgbClr val="00966C"/>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000">
          <a:solidFill>
            <a:schemeClr val="tx1"/>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757477"/>
        </a:buClr>
        <a:buFont typeface="Wingdings" panose="05000000000000000000" pitchFamily="2" charset="2"/>
        <a:buChar char="§"/>
        <a:defRPr sz="26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sz="2400">
          <a:solidFill>
            <a:schemeClr val="tx1"/>
          </a:solidFill>
          <a:latin typeface="+mn-lt"/>
          <a:ea typeface="+mn-ea"/>
          <a:cs typeface="+mn-cs"/>
        </a:defRPr>
      </a:lvl3pPr>
      <a:lvl4pPr marL="1371600" algn="l" rtl="0" eaLnBrk="0" fontAlgn="base" hangingPunct="0">
        <a:spcBef>
          <a:spcPct val="20000"/>
        </a:spcBef>
        <a:spcAft>
          <a:spcPct val="0"/>
        </a:spcAft>
        <a:buClr>
          <a:srgbClr val="757477"/>
        </a:buClr>
        <a:buFont typeface="Wingdings" panose="05000000000000000000" pitchFamily="2" charset="2"/>
        <a:defRPr sz="2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23A109-89AD-4150-3F00-54F4574E3262}"/>
              </a:ext>
            </a:extLst>
          </p:cNvPr>
          <p:cNvSpPr txBox="1"/>
          <p:nvPr/>
        </p:nvSpPr>
        <p:spPr>
          <a:xfrm>
            <a:off x="431540" y="1282404"/>
            <a:ext cx="8280920" cy="1477328"/>
          </a:xfrm>
          <a:prstGeom prst="rect">
            <a:avLst/>
          </a:prstGeom>
          <a:noFill/>
        </p:spPr>
        <p:txBody>
          <a:bodyPr wrap="square">
            <a:spAutoFit/>
          </a:bodyPr>
          <a:lstStyle/>
          <a:p>
            <a:pPr>
              <a:spcBef>
                <a:spcPts val="600"/>
              </a:spcBef>
              <a:defRPr/>
            </a:pPr>
            <a:r>
              <a:rPr lang="en-US" sz="4800" dirty="0">
                <a:solidFill>
                  <a:srgbClr val="00966C"/>
                </a:solidFill>
                <a:latin typeface="Arial" charset="0"/>
                <a:ea typeface="ヒラギノ角ゴ Pro W3" charset="0"/>
              </a:rPr>
              <a:t>EMHS Board Communique</a:t>
            </a:r>
          </a:p>
          <a:p>
            <a:pPr>
              <a:spcBef>
                <a:spcPts val="1200"/>
              </a:spcBef>
              <a:defRPr/>
            </a:pPr>
            <a:r>
              <a:rPr lang="en-US" sz="3200" dirty="0">
                <a:solidFill>
                  <a:schemeClr val="tx1">
                    <a:lumMod val="65000"/>
                    <a:lumOff val="35000"/>
                  </a:schemeClr>
                </a:solidFill>
                <a:latin typeface="Arial" charset="0"/>
                <a:ea typeface="ヒラギノ角ゴ Pro W3" charset="0"/>
              </a:rPr>
              <a:t>The latest news, views, and announcements</a:t>
            </a:r>
          </a:p>
        </p:txBody>
      </p:sp>
      <p:sp>
        <p:nvSpPr>
          <p:cNvPr id="2" name="TextBox 1">
            <a:extLst>
              <a:ext uri="{FF2B5EF4-FFF2-40B4-BE49-F238E27FC236}">
                <a16:creationId xmlns:a16="http://schemas.microsoft.com/office/drawing/2014/main" id="{4E3349AA-F9E4-D9F1-6659-603811D147FC}"/>
              </a:ext>
            </a:extLst>
          </p:cNvPr>
          <p:cNvSpPr txBox="1"/>
          <p:nvPr/>
        </p:nvSpPr>
        <p:spPr>
          <a:xfrm>
            <a:off x="323528" y="3429000"/>
            <a:ext cx="4464496" cy="2677656"/>
          </a:xfrm>
          <a:prstGeom prst="rect">
            <a:avLst/>
          </a:prstGeom>
          <a:noFill/>
        </p:spPr>
        <p:txBody>
          <a:bodyPr wrap="square" rtlCol="0">
            <a:spAutoFit/>
          </a:bodyPr>
          <a:lstStyle/>
          <a:p>
            <a:r>
              <a:rPr lang="en-AU" sz="1200" dirty="0"/>
              <a:t>This communique highlights key discussions and considerations of the EMHS Board meeting held on Tuesday 29 October 2024 at EMHS Chief Executive Office.</a:t>
            </a:r>
          </a:p>
          <a:p>
            <a:endParaRPr lang="en-AU" sz="1200" dirty="0"/>
          </a:p>
          <a:p>
            <a:r>
              <a:rPr lang="en-AU" sz="1200" b="1" dirty="0"/>
              <a:t>Board Members Present:</a:t>
            </a:r>
          </a:p>
          <a:p>
            <a:pPr marL="171450" indent="-171450">
              <a:buFont typeface="Arial" panose="020B0604020202020204" pitchFamily="34" charset="0"/>
              <a:buChar char="•"/>
            </a:pPr>
            <a:r>
              <a:rPr lang="en-AU" sz="1200" dirty="0"/>
              <a:t>Ms Pia Turcinov AM, Board Chair</a:t>
            </a:r>
          </a:p>
          <a:p>
            <a:pPr marL="171450" indent="-171450">
              <a:buFont typeface="Arial" panose="020B0604020202020204" pitchFamily="34" charset="0"/>
              <a:buChar char="•"/>
            </a:pPr>
            <a:r>
              <a:rPr lang="en-AU" sz="1200" dirty="0"/>
              <a:t>Dr Denise Glennon, Deputy Board Chair</a:t>
            </a:r>
          </a:p>
          <a:p>
            <a:pPr marL="171450" indent="-171450">
              <a:buFont typeface="Arial" panose="020B0604020202020204" pitchFamily="34" charset="0"/>
              <a:buChar char="•"/>
            </a:pPr>
            <a:r>
              <a:rPr lang="en-AU" sz="1200" dirty="0"/>
              <a:t>Mr Peter Forbes, Board Member</a:t>
            </a:r>
          </a:p>
          <a:p>
            <a:pPr marL="171450" indent="-171450">
              <a:buFont typeface="Arial" panose="020B0604020202020204" pitchFamily="34" charset="0"/>
              <a:buChar char="•"/>
            </a:pPr>
            <a:r>
              <a:rPr lang="en-AU" sz="1200" dirty="0"/>
              <a:t>Dr Steven Patchett, Board Member</a:t>
            </a:r>
          </a:p>
          <a:p>
            <a:pPr marL="171450" indent="-171450">
              <a:buFont typeface="Arial" panose="020B0604020202020204" pitchFamily="34" charset="0"/>
              <a:buChar char="•"/>
            </a:pPr>
            <a:r>
              <a:rPr lang="en-AU" sz="1200" dirty="0"/>
              <a:t>Ms Melissa Grove, Board Member</a:t>
            </a:r>
          </a:p>
          <a:p>
            <a:pPr marL="171450" indent="-171450">
              <a:buFont typeface="Arial" panose="020B0604020202020204" pitchFamily="34" charset="0"/>
              <a:buChar char="•"/>
            </a:pPr>
            <a:r>
              <a:rPr lang="en-AU" sz="1200" dirty="0"/>
              <a:t>Ms Vanessa Elliott AM via Teams, Board Member</a:t>
            </a:r>
          </a:p>
          <a:p>
            <a:pPr marL="171450" indent="-171450">
              <a:buFont typeface="Arial" panose="020B0604020202020204" pitchFamily="34" charset="0"/>
              <a:buChar char="•"/>
            </a:pPr>
            <a:r>
              <a:rPr lang="en-AU" sz="1200" dirty="0"/>
              <a:t>Mr Andrew Whitechurch, Board Member</a:t>
            </a:r>
          </a:p>
          <a:p>
            <a:pPr marL="171450" indent="-171450">
              <a:buFont typeface="Arial" panose="020B0604020202020204" pitchFamily="34" charset="0"/>
              <a:buChar char="•"/>
            </a:pPr>
            <a:r>
              <a:rPr lang="en-AU" sz="1200" dirty="0"/>
              <a:t>Ms Elizabeth </a:t>
            </a:r>
            <a:r>
              <a:rPr lang="en-AU" sz="1200" dirty="0" err="1"/>
              <a:t>Koff</a:t>
            </a:r>
            <a:r>
              <a:rPr lang="en-AU" sz="1200" dirty="0"/>
              <a:t>, Board Member</a:t>
            </a:r>
          </a:p>
          <a:p>
            <a:pPr marL="171450" indent="-171450">
              <a:buFont typeface="Arial" panose="020B0604020202020204" pitchFamily="34" charset="0"/>
              <a:buChar char="•"/>
            </a:pPr>
            <a:endParaRPr lang="en-AU" sz="1200" dirty="0"/>
          </a:p>
        </p:txBody>
      </p:sp>
      <p:sp>
        <p:nvSpPr>
          <p:cNvPr id="3" name="TextBox 2">
            <a:extLst>
              <a:ext uri="{FF2B5EF4-FFF2-40B4-BE49-F238E27FC236}">
                <a16:creationId xmlns:a16="http://schemas.microsoft.com/office/drawing/2014/main" id="{1C6A53B6-5031-166E-9F6B-BE63F5702D93}"/>
              </a:ext>
            </a:extLst>
          </p:cNvPr>
          <p:cNvSpPr txBox="1"/>
          <p:nvPr/>
        </p:nvSpPr>
        <p:spPr>
          <a:xfrm>
            <a:off x="5148064" y="476672"/>
            <a:ext cx="2376264" cy="461665"/>
          </a:xfrm>
          <a:prstGeom prst="rect">
            <a:avLst/>
          </a:prstGeom>
          <a:noFill/>
        </p:spPr>
        <p:txBody>
          <a:bodyPr wrap="square" rtlCol="0">
            <a:spAutoFit/>
          </a:bodyPr>
          <a:lstStyle/>
          <a:p>
            <a:r>
              <a:rPr lang="en-AU" dirty="0"/>
              <a:t>October 2024</a:t>
            </a:r>
          </a:p>
        </p:txBody>
      </p:sp>
      <p:sp>
        <p:nvSpPr>
          <p:cNvPr id="7" name="TextBox 6">
            <a:extLst>
              <a:ext uri="{FF2B5EF4-FFF2-40B4-BE49-F238E27FC236}">
                <a16:creationId xmlns:a16="http://schemas.microsoft.com/office/drawing/2014/main" id="{F379119D-7C16-BD57-AB47-56B64C05EEC9}"/>
              </a:ext>
            </a:extLst>
          </p:cNvPr>
          <p:cNvSpPr txBox="1"/>
          <p:nvPr/>
        </p:nvSpPr>
        <p:spPr>
          <a:xfrm>
            <a:off x="5124935" y="4581128"/>
            <a:ext cx="3456384" cy="1384995"/>
          </a:xfrm>
          <a:prstGeom prst="rect">
            <a:avLst/>
          </a:prstGeom>
          <a:noFill/>
        </p:spPr>
        <p:txBody>
          <a:bodyPr wrap="square" rtlCol="0">
            <a:spAutoFit/>
          </a:bodyPr>
          <a:lstStyle/>
          <a:p>
            <a:r>
              <a:rPr lang="en-AU" sz="1200" b="1" dirty="0"/>
              <a:t>EMHS Board Leader Rounding:</a:t>
            </a:r>
          </a:p>
          <a:p>
            <a:r>
              <a:rPr lang="en-AU" sz="1200" dirty="0"/>
              <a:t>The below Board Members visited the EMHS HIVE area:</a:t>
            </a:r>
          </a:p>
          <a:p>
            <a:pPr marL="171450" indent="-171450">
              <a:buFont typeface="Arial" panose="020B0604020202020204" pitchFamily="34" charset="0"/>
              <a:buChar char="•"/>
            </a:pPr>
            <a:r>
              <a:rPr lang="en-AU" sz="1200" dirty="0"/>
              <a:t>Denise Glennon</a:t>
            </a:r>
          </a:p>
          <a:p>
            <a:pPr marL="171450" indent="-171450">
              <a:buFont typeface="Arial" panose="020B0604020202020204" pitchFamily="34" charset="0"/>
              <a:buChar char="•"/>
            </a:pPr>
            <a:r>
              <a:rPr lang="en-AU" sz="1200" dirty="0"/>
              <a:t>Melissa Grove</a:t>
            </a:r>
          </a:p>
          <a:p>
            <a:pPr marL="171450" indent="-171450">
              <a:buFont typeface="Arial" panose="020B0604020202020204" pitchFamily="34" charset="0"/>
              <a:buChar char="•"/>
            </a:pPr>
            <a:r>
              <a:rPr lang="en-AU" sz="1200" dirty="0"/>
              <a:t>Vanessa Elliott</a:t>
            </a:r>
          </a:p>
          <a:p>
            <a:pPr marL="171450" indent="-171450">
              <a:buFont typeface="Arial" panose="020B0604020202020204" pitchFamily="34" charset="0"/>
              <a:buChar char="•"/>
            </a:pPr>
            <a:r>
              <a:rPr lang="en-AU" sz="1200" dirty="0"/>
              <a:t>Andrew Whitechurch</a:t>
            </a:r>
          </a:p>
        </p:txBody>
      </p:sp>
      <p:pic>
        <p:nvPicPr>
          <p:cNvPr id="6" name="Picture 5">
            <a:extLst>
              <a:ext uri="{FF2B5EF4-FFF2-40B4-BE49-F238E27FC236}">
                <a16:creationId xmlns:a16="http://schemas.microsoft.com/office/drawing/2014/main" id="{4C6BFCB8-CCC6-EADF-3D56-767F0707A4F6}"/>
              </a:ext>
            </a:extLst>
          </p:cNvPr>
          <p:cNvPicPr>
            <a:picLocks noChangeAspect="1"/>
          </p:cNvPicPr>
          <p:nvPr/>
        </p:nvPicPr>
        <p:blipFill>
          <a:blip r:embed="rId3"/>
          <a:stretch>
            <a:fillRect/>
          </a:stretch>
        </p:blipFill>
        <p:spPr>
          <a:xfrm>
            <a:off x="6012160" y="2759732"/>
            <a:ext cx="1152525" cy="1181100"/>
          </a:xfrm>
          <a:prstGeom prst="rect">
            <a:avLst/>
          </a:prstGeom>
        </p:spPr>
      </p:pic>
      <p:sp>
        <p:nvSpPr>
          <p:cNvPr id="8" name="TextBox 7">
            <a:extLst>
              <a:ext uri="{FF2B5EF4-FFF2-40B4-BE49-F238E27FC236}">
                <a16:creationId xmlns:a16="http://schemas.microsoft.com/office/drawing/2014/main" id="{AA577A7E-886A-CBC5-F7F9-24229CAE30AE}"/>
              </a:ext>
            </a:extLst>
          </p:cNvPr>
          <p:cNvSpPr txBox="1"/>
          <p:nvPr/>
        </p:nvSpPr>
        <p:spPr>
          <a:xfrm>
            <a:off x="5652120" y="4005064"/>
            <a:ext cx="2304256" cy="261610"/>
          </a:xfrm>
          <a:prstGeom prst="rect">
            <a:avLst/>
          </a:prstGeom>
          <a:noFill/>
        </p:spPr>
        <p:txBody>
          <a:bodyPr wrap="square" rtlCol="0">
            <a:spAutoFit/>
          </a:bodyPr>
          <a:lstStyle/>
          <a:p>
            <a:r>
              <a:rPr lang="en-AU" sz="1100" i="1" dirty="0"/>
              <a:t>Noongar Season: </a:t>
            </a:r>
            <a:r>
              <a:rPr lang="en-AU" sz="1100" i="1" dirty="0" err="1"/>
              <a:t>Kambarang</a:t>
            </a:r>
            <a:endParaRPr lang="en-AU" sz="1100" i="1" dirty="0"/>
          </a:p>
        </p:txBody>
      </p:sp>
    </p:spTree>
    <p:custDataLst>
      <p:tags r:id="rId1"/>
    </p:custData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7BA57-BB5E-112C-D79E-872883981767}"/>
              </a:ext>
            </a:extLst>
          </p:cNvPr>
          <p:cNvSpPr txBox="1"/>
          <p:nvPr/>
        </p:nvSpPr>
        <p:spPr bwMode="auto">
          <a:xfrm>
            <a:off x="1264472" y="619768"/>
            <a:ext cx="7625309" cy="3600399"/>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buClr>
                <a:schemeClr val="tx2"/>
              </a:buClr>
            </a:pPr>
            <a:r>
              <a:rPr lang="en-US" sz="1200" b="1" dirty="0">
                <a:latin typeface="+mn-lt"/>
                <a:ea typeface="+mn-ea"/>
              </a:rPr>
              <a:t>Board Chair – Ms Pia Turcinov</a:t>
            </a:r>
          </a:p>
          <a:p>
            <a:pPr marL="342900" indent="-342900">
              <a:lnSpc>
                <a:spcPct val="90000"/>
              </a:lnSpc>
              <a:spcBef>
                <a:spcPct val="20000"/>
              </a:spcBef>
              <a:buClr>
                <a:schemeClr val="tx2"/>
              </a:buClr>
              <a:buFont typeface="Wingdings" panose="05000000000000000000" pitchFamily="2" charset="2"/>
              <a:buChar char="§"/>
            </a:pPr>
            <a:r>
              <a:rPr lang="en-US" sz="1200" dirty="0" err="1">
                <a:latin typeface="+mn-lt"/>
                <a:ea typeface="+mn-ea"/>
              </a:rPr>
              <a:t>Ms</a:t>
            </a:r>
            <a:r>
              <a:rPr lang="en-US" sz="1200" dirty="0">
                <a:latin typeface="+mn-lt"/>
                <a:ea typeface="+mn-ea"/>
              </a:rPr>
              <a:t> Turcinov attended the Key Issues Meeting with the Director General, discussions were focused on the EMHS Annual Performance Review Report, EMHS Strategic Asset Plan and other key items.</a:t>
            </a:r>
          </a:p>
          <a:p>
            <a:pPr marL="342900" indent="-342900">
              <a:lnSpc>
                <a:spcPct val="90000"/>
              </a:lnSpc>
              <a:spcBef>
                <a:spcPct val="20000"/>
              </a:spcBef>
              <a:buClr>
                <a:schemeClr val="tx2"/>
              </a:buClr>
              <a:buFont typeface="Wingdings" panose="05000000000000000000" pitchFamily="2" charset="2"/>
              <a:buChar char="§"/>
            </a:pPr>
            <a:r>
              <a:rPr lang="en-US" sz="1200" dirty="0" err="1">
                <a:latin typeface="+mn-lt"/>
                <a:ea typeface="+mn-ea"/>
              </a:rPr>
              <a:t>Ms</a:t>
            </a:r>
            <a:r>
              <a:rPr lang="en-US" sz="1200" dirty="0">
                <a:latin typeface="+mn-lt"/>
                <a:ea typeface="+mn-ea"/>
              </a:rPr>
              <a:t> Turcinov attended the Monthly Ambulance Ramping Taskforce meeting, discussions included, updates on the Community Health Services Strategy Summary and Implementation Plan, WA Virtual Emergency Department (WAVED) Implementation Update and Key Performance Indicator (KPI) Performance Reporting.</a:t>
            </a:r>
          </a:p>
          <a:p>
            <a:pPr marL="342900" indent="-342900">
              <a:lnSpc>
                <a:spcPct val="90000"/>
              </a:lnSpc>
              <a:spcBef>
                <a:spcPct val="20000"/>
              </a:spcBef>
              <a:buClr>
                <a:schemeClr val="tx2"/>
              </a:buClr>
              <a:buFont typeface="Wingdings" panose="05000000000000000000" pitchFamily="2" charset="2"/>
              <a:buChar char="§"/>
            </a:pPr>
            <a:r>
              <a:rPr lang="en-US" sz="1200" dirty="0" err="1">
                <a:latin typeface="+mn-lt"/>
                <a:ea typeface="+mn-ea"/>
              </a:rPr>
              <a:t>Ms</a:t>
            </a:r>
            <a:r>
              <a:rPr lang="en-US" sz="1200" dirty="0">
                <a:latin typeface="+mn-lt"/>
                <a:ea typeface="+mn-ea"/>
              </a:rPr>
              <a:t> Turcinov attended the opening of Ellison House, a new Medical Respite Centre in a government owned building. Minister Sanderson and Minister Carey attended. Homeless Health Care CEO Alison Sayer led a walk through the facility with the former owners Brightwater Group, who was represented by Board Chair, Joanne Farrell.</a:t>
            </a:r>
          </a:p>
          <a:p>
            <a:pPr marL="342900" indent="-342900">
              <a:lnSpc>
                <a:spcPct val="90000"/>
              </a:lnSpc>
              <a:spcBef>
                <a:spcPct val="20000"/>
              </a:spcBef>
              <a:buClr>
                <a:schemeClr val="tx2"/>
              </a:buClr>
              <a:buFont typeface="Wingdings" panose="05000000000000000000" pitchFamily="2" charset="2"/>
              <a:buChar char="§"/>
            </a:pPr>
            <a:endParaRPr lang="en-US" sz="900" dirty="0">
              <a:latin typeface="+mn-lt"/>
              <a:ea typeface="+mn-ea"/>
            </a:endParaRPr>
          </a:p>
          <a:p>
            <a:pPr marL="342900" indent="-342900">
              <a:lnSpc>
                <a:spcPct val="90000"/>
              </a:lnSpc>
              <a:spcBef>
                <a:spcPct val="20000"/>
              </a:spcBef>
              <a:buClr>
                <a:schemeClr val="tx2"/>
              </a:buClr>
              <a:buFont typeface="Wingdings" panose="05000000000000000000" pitchFamily="2" charset="2"/>
              <a:buChar char="§"/>
            </a:pPr>
            <a:endParaRPr lang="en-US" sz="900" dirty="0">
              <a:latin typeface="+mn-lt"/>
              <a:ea typeface="+mn-ea"/>
            </a:endParaRPr>
          </a:p>
        </p:txBody>
      </p:sp>
      <p:pic>
        <p:nvPicPr>
          <p:cNvPr id="1026" name="Picture 2">
            <a:extLst>
              <a:ext uri="{FF2B5EF4-FFF2-40B4-BE49-F238E27FC236}">
                <a16:creationId xmlns:a16="http://schemas.microsoft.com/office/drawing/2014/main" id="{5EC098A9-BEF2-5F66-1F57-53D83A9FC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20"/>
          <a:stretch/>
        </p:blipFill>
        <p:spPr bwMode="auto">
          <a:xfrm>
            <a:off x="4728941" y="2528690"/>
            <a:ext cx="4188395" cy="34037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24C5816-6FC2-ABB3-F049-1949A768692A}"/>
              </a:ext>
            </a:extLst>
          </p:cNvPr>
          <p:cNvPicPr>
            <a:picLocks noChangeAspect="1"/>
          </p:cNvPicPr>
          <p:nvPr/>
        </p:nvPicPr>
        <p:blipFill>
          <a:blip r:embed="rId4"/>
          <a:stretch>
            <a:fillRect/>
          </a:stretch>
        </p:blipFill>
        <p:spPr>
          <a:xfrm>
            <a:off x="222780" y="622490"/>
            <a:ext cx="1083767" cy="1263953"/>
          </a:xfrm>
          <a:prstGeom prst="rect">
            <a:avLst/>
          </a:prstGeom>
        </p:spPr>
      </p:pic>
      <p:sp>
        <p:nvSpPr>
          <p:cNvPr id="4" name="TextBox 3">
            <a:extLst>
              <a:ext uri="{FF2B5EF4-FFF2-40B4-BE49-F238E27FC236}">
                <a16:creationId xmlns:a16="http://schemas.microsoft.com/office/drawing/2014/main" id="{5C4A1005-2DE5-C502-B5CC-1A8BD1CD944A}"/>
              </a:ext>
            </a:extLst>
          </p:cNvPr>
          <p:cNvSpPr txBox="1"/>
          <p:nvPr/>
        </p:nvSpPr>
        <p:spPr>
          <a:xfrm>
            <a:off x="4572000" y="5940895"/>
            <a:ext cx="4738889" cy="584775"/>
          </a:xfrm>
          <a:prstGeom prst="rect">
            <a:avLst/>
          </a:prstGeom>
          <a:noFill/>
        </p:spPr>
        <p:txBody>
          <a:bodyPr wrap="square" rtlCol="0">
            <a:spAutoFit/>
          </a:bodyPr>
          <a:lstStyle/>
          <a:p>
            <a:r>
              <a:rPr lang="en-AU" sz="800" i="1" dirty="0"/>
              <a:t>Left to right: Mr Ross Keesing - Board Member, Dr Lesley Bennett – Chief Executive, Ms Melissa Grove – Board Member, Dr Denise Glennon – Deputy Board Chair, Mr Peter Forbes – Board Member, Ms Pia Turcinov – Board Chair, Mr Neil Cowan – Executive Director, AKG, Mr Andrew Whitechurch – Board Member </a:t>
            </a:r>
          </a:p>
        </p:txBody>
      </p:sp>
      <p:sp>
        <p:nvSpPr>
          <p:cNvPr id="5" name="TextBox 4">
            <a:extLst>
              <a:ext uri="{FF2B5EF4-FFF2-40B4-BE49-F238E27FC236}">
                <a16:creationId xmlns:a16="http://schemas.microsoft.com/office/drawing/2014/main" id="{1F19E5EE-BBDF-CF58-2684-0537AC71C742}"/>
              </a:ext>
            </a:extLst>
          </p:cNvPr>
          <p:cNvSpPr txBox="1"/>
          <p:nvPr/>
        </p:nvSpPr>
        <p:spPr>
          <a:xfrm>
            <a:off x="323528" y="2713189"/>
            <a:ext cx="4248472" cy="3416320"/>
          </a:xfrm>
          <a:prstGeom prst="rect">
            <a:avLst/>
          </a:prstGeom>
          <a:noFill/>
        </p:spPr>
        <p:txBody>
          <a:bodyPr wrap="square" rtlCol="0">
            <a:spAutoFit/>
          </a:bodyPr>
          <a:lstStyle/>
          <a:p>
            <a:r>
              <a:rPr lang="en-AU" sz="1200" b="1" dirty="0">
                <a:solidFill>
                  <a:srgbClr val="00966C"/>
                </a:solidFill>
              </a:rPr>
              <a:t>EMHS Board Committee Reports</a:t>
            </a:r>
          </a:p>
          <a:p>
            <a:r>
              <a:rPr lang="en-AU" sz="1200" dirty="0"/>
              <a:t>The Board discussed reports from the Chairs of the Board Safety &amp; Quality Committee, Board Audit &amp; Risk Committee and the Board Finance Committee:</a:t>
            </a:r>
          </a:p>
          <a:p>
            <a:r>
              <a:rPr lang="en-AU" sz="1200" b="1" dirty="0"/>
              <a:t>Board Safety &amp; Quality:</a:t>
            </a:r>
          </a:p>
          <a:p>
            <a:pPr marL="171450" indent="-171450">
              <a:buFont typeface="Arial" panose="020B0604020202020204" pitchFamily="34" charset="0"/>
              <a:buChar char="•"/>
            </a:pPr>
            <a:r>
              <a:rPr lang="en-AU" sz="1200" dirty="0"/>
              <a:t>The Committee had an education session with the DoH on interpreting Statistic Process Control (SPC) Charts.</a:t>
            </a:r>
          </a:p>
          <a:p>
            <a:r>
              <a:rPr lang="en-AU" sz="1200" b="1" dirty="0"/>
              <a:t>Board Audit &amp; Risk:</a:t>
            </a:r>
          </a:p>
          <a:p>
            <a:pPr marL="171450" indent="-171450">
              <a:buFont typeface="Arial" panose="020B0604020202020204" pitchFamily="34" charset="0"/>
              <a:buChar char="•"/>
            </a:pPr>
            <a:r>
              <a:rPr lang="en-AU" sz="1200" dirty="0"/>
              <a:t>The Committee Chair provided an overview of key matters arising from a meeting of the Health Service Provider Audit &amp; Risk Committee Chair’s.</a:t>
            </a:r>
          </a:p>
          <a:p>
            <a:pPr marL="171450" indent="-171450">
              <a:buFont typeface="Arial" panose="020B0604020202020204" pitchFamily="34" charset="0"/>
              <a:buChar char="•"/>
            </a:pPr>
            <a:r>
              <a:rPr lang="en-AU" sz="1200" dirty="0"/>
              <a:t>An overview was provided on the EMHS Cyber Security Directorate.</a:t>
            </a:r>
          </a:p>
          <a:p>
            <a:r>
              <a:rPr lang="en-AU" sz="1200" b="1" dirty="0"/>
              <a:t>Board Finance:</a:t>
            </a:r>
          </a:p>
          <a:p>
            <a:pPr marL="171450" indent="-171450">
              <a:buFont typeface="Arial" panose="020B0604020202020204" pitchFamily="34" charset="0"/>
              <a:buChar char="•"/>
            </a:pPr>
            <a:r>
              <a:rPr lang="en-AU" sz="1200" dirty="0"/>
              <a:t>The Committee discussed the EMHS financial matters for the month.</a:t>
            </a:r>
          </a:p>
          <a:p>
            <a:pPr marL="171450" indent="-171450">
              <a:buFont typeface="Arial" panose="020B0604020202020204" pitchFamily="34" charset="0"/>
              <a:buChar char="•"/>
            </a:pPr>
            <a:endParaRPr lang="en-AU" sz="1200" dirty="0"/>
          </a:p>
          <a:p>
            <a:endParaRPr lang="en-AU" sz="1200" dirty="0"/>
          </a:p>
        </p:txBody>
      </p:sp>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EB7254-9606-3687-38E8-EA7FF85139D7}"/>
              </a:ext>
            </a:extLst>
          </p:cNvPr>
          <p:cNvSpPr txBox="1"/>
          <p:nvPr/>
        </p:nvSpPr>
        <p:spPr>
          <a:xfrm>
            <a:off x="1691209" y="651460"/>
            <a:ext cx="7021251" cy="1384995"/>
          </a:xfrm>
          <a:prstGeom prst="rect">
            <a:avLst/>
          </a:prstGeom>
          <a:noFill/>
        </p:spPr>
        <p:txBody>
          <a:bodyPr wrap="square" rtlCol="0">
            <a:spAutoFit/>
          </a:bodyPr>
          <a:lstStyle/>
          <a:p>
            <a:r>
              <a:rPr lang="en-AU" sz="1200" b="1" dirty="0"/>
              <a:t>EMHS Chief Executive – Dr Lesley Bennett</a:t>
            </a:r>
          </a:p>
          <a:p>
            <a:r>
              <a:rPr lang="en-AU" sz="1200" dirty="0"/>
              <a:t>Dr Bennett provided an update on key matters across EMHS including:</a:t>
            </a:r>
          </a:p>
          <a:p>
            <a:pPr marL="171450" indent="-171450">
              <a:buFont typeface="Arial" panose="020B0604020202020204" pitchFamily="34" charset="0"/>
              <a:buChar char="•"/>
            </a:pPr>
            <a:r>
              <a:rPr lang="en-AU" sz="1200" dirty="0"/>
              <a:t>Changes to the EMHS Area Executive Group, with Sandra Miller commencing in the newly established Executive Director, Mental Health role. </a:t>
            </a:r>
          </a:p>
          <a:p>
            <a:pPr marL="171450" indent="-171450">
              <a:buFont typeface="Arial" panose="020B0604020202020204" pitchFamily="34" charset="0"/>
              <a:buChar char="•"/>
            </a:pPr>
            <a:r>
              <a:rPr lang="en-AU" sz="1200" dirty="0"/>
              <a:t>The State Health Operations Centre )SHOC) has set up an Ambulance Co-Response service with EMHS commencing as the pilot site.</a:t>
            </a:r>
          </a:p>
          <a:p>
            <a:pPr marL="171450" indent="-171450">
              <a:buFont typeface="Arial" panose="020B0604020202020204" pitchFamily="34" charset="0"/>
              <a:buChar char="•"/>
            </a:pPr>
            <a:r>
              <a:rPr lang="en-AU" sz="1200" dirty="0"/>
              <a:t>Aboriginal Artwork has been commissioned for the RPH buildings located on Lord Street.</a:t>
            </a:r>
          </a:p>
        </p:txBody>
      </p:sp>
      <p:sp>
        <p:nvSpPr>
          <p:cNvPr id="6" name="TextBox 5">
            <a:extLst>
              <a:ext uri="{FF2B5EF4-FFF2-40B4-BE49-F238E27FC236}">
                <a16:creationId xmlns:a16="http://schemas.microsoft.com/office/drawing/2014/main" id="{573BA9E9-31A0-6815-0077-DC8AB38B94A6}"/>
              </a:ext>
            </a:extLst>
          </p:cNvPr>
          <p:cNvSpPr txBox="1"/>
          <p:nvPr/>
        </p:nvSpPr>
        <p:spPr>
          <a:xfrm>
            <a:off x="317322" y="2367171"/>
            <a:ext cx="8826678" cy="3600986"/>
          </a:xfrm>
          <a:prstGeom prst="rect">
            <a:avLst/>
          </a:prstGeom>
          <a:noFill/>
        </p:spPr>
        <p:txBody>
          <a:bodyPr wrap="square" rtlCol="0">
            <a:spAutoFit/>
          </a:bodyPr>
          <a:lstStyle/>
          <a:p>
            <a:r>
              <a:rPr lang="en-AU" sz="1200" b="1" dirty="0"/>
              <a:t>EMHS Site Updates</a:t>
            </a:r>
          </a:p>
          <a:p>
            <a:endParaRPr lang="en-AU" sz="1200" b="1" dirty="0"/>
          </a:p>
          <a:p>
            <a:r>
              <a:rPr lang="en-AU" sz="1200" b="1" dirty="0">
                <a:solidFill>
                  <a:srgbClr val="1B2C5B"/>
                </a:solidFill>
              </a:rPr>
              <a:t>Armadale Kalamunda Group (AKG)</a:t>
            </a:r>
            <a:endParaRPr lang="en-AU" sz="1200" b="1" dirty="0"/>
          </a:p>
          <a:p>
            <a:r>
              <a:rPr lang="en-AU" sz="1200" dirty="0"/>
              <a:t>Mr Ajay Sidhu – A/Executive Director AKG provided an update on matters this month:</a:t>
            </a:r>
          </a:p>
          <a:p>
            <a:pPr marL="171450" indent="-171450">
              <a:buFont typeface="Arial" panose="020B0604020202020204" pitchFamily="34" charset="0"/>
              <a:buChar char="•"/>
            </a:pPr>
            <a:r>
              <a:rPr lang="en-AU" sz="1200" dirty="0"/>
              <a:t>Ms Naomi Cyrus (AKG PSS) received the Women in Leadership Award at the WA African Communities Awards.</a:t>
            </a:r>
          </a:p>
          <a:p>
            <a:pPr marL="171450" indent="-171450">
              <a:buFont typeface="Arial" panose="020B0604020202020204" pitchFamily="34" charset="0"/>
              <a:buChar char="•"/>
            </a:pPr>
            <a:r>
              <a:rPr lang="en-AU" sz="1200" dirty="0"/>
              <a:t>Ligature Remediation Works have commenced in </a:t>
            </a:r>
            <a:r>
              <a:rPr lang="en-AU" sz="1200" dirty="0" err="1"/>
              <a:t>Moodjar</a:t>
            </a:r>
            <a:r>
              <a:rPr lang="en-AU" sz="1200" dirty="0"/>
              <a:t> Ward.</a:t>
            </a:r>
          </a:p>
          <a:p>
            <a:pPr marL="171450" indent="-171450">
              <a:buFont typeface="Arial" panose="020B0604020202020204" pitchFamily="34" charset="0"/>
              <a:buChar char="•"/>
            </a:pPr>
            <a:r>
              <a:rPr lang="en-AU" sz="1200" dirty="0"/>
              <a:t>There were three AKG finalists in the WA Health Excellence Awards.</a:t>
            </a:r>
          </a:p>
          <a:p>
            <a:pPr marL="171450" indent="-171450">
              <a:buFont typeface="Arial" panose="020B0604020202020204" pitchFamily="34" charset="0"/>
              <a:buChar char="•"/>
            </a:pPr>
            <a:endParaRPr lang="en-AU" sz="1200" dirty="0"/>
          </a:p>
          <a:p>
            <a:endParaRPr lang="en-AU" sz="1200" dirty="0"/>
          </a:p>
          <a:p>
            <a:endParaRPr lang="en-AU" sz="1200" dirty="0"/>
          </a:p>
          <a:p>
            <a:r>
              <a:rPr lang="en-AU" sz="1200" b="1" dirty="0">
                <a:solidFill>
                  <a:srgbClr val="B31F32"/>
                </a:solidFill>
              </a:rPr>
              <a:t>Royal Perth Bentley Group (RPBG)</a:t>
            </a:r>
            <a:endParaRPr lang="en-AU" sz="1200" dirty="0"/>
          </a:p>
          <a:p>
            <a:r>
              <a:rPr lang="en-AU" sz="1200" dirty="0"/>
              <a:t>Mr Ben Noteboom – Executive Director RPBG provided an update on matters this month:</a:t>
            </a:r>
          </a:p>
          <a:p>
            <a:pPr marL="171450" indent="-171450">
              <a:buFont typeface="Arial" panose="020B0604020202020204" pitchFamily="34" charset="0"/>
              <a:buChar char="•"/>
            </a:pPr>
            <a:r>
              <a:rPr lang="en-AU" sz="1200" dirty="0"/>
              <a:t>Next Step Services transition is on track for 18 November 2024.</a:t>
            </a:r>
          </a:p>
          <a:p>
            <a:pPr marL="171450" indent="-171450">
              <a:buFont typeface="Arial" panose="020B0604020202020204" pitchFamily="34" charset="0"/>
              <a:buChar char="•"/>
            </a:pPr>
            <a:r>
              <a:rPr lang="en-AU" sz="1200" dirty="0"/>
              <a:t>The Bentley Hospital Midwifery Birth Centre is now due for completion in December 2024. </a:t>
            </a:r>
          </a:p>
          <a:p>
            <a:pPr marL="171450" indent="-171450">
              <a:buFont typeface="Arial" panose="020B0604020202020204" pitchFamily="34" charset="0"/>
              <a:buChar char="•"/>
            </a:pPr>
            <a:r>
              <a:rPr lang="en-AU" sz="1200" dirty="0"/>
              <a:t>Aboriginal Health Liaison Officer (AHLO) Kim </a:t>
            </a:r>
            <a:r>
              <a:rPr lang="en-AU" sz="1200" dirty="0" err="1"/>
              <a:t>Hawkett</a:t>
            </a:r>
            <a:r>
              <a:rPr lang="en-AU" sz="1200" dirty="0"/>
              <a:t> named Aboriginal Allied Health Professional of the Year at the WA Excellence in Allied Health Awards.</a:t>
            </a:r>
          </a:p>
          <a:p>
            <a:endParaRPr lang="en-AU" sz="1200" dirty="0"/>
          </a:p>
          <a:p>
            <a:endParaRPr lang="en-AU" dirty="0"/>
          </a:p>
        </p:txBody>
      </p:sp>
      <p:pic>
        <p:nvPicPr>
          <p:cNvPr id="9" name="Picture 8">
            <a:extLst>
              <a:ext uri="{FF2B5EF4-FFF2-40B4-BE49-F238E27FC236}">
                <a16:creationId xmlns:a16="http://schemas.microsoft.com/office/drawing/2014/main" id="{02752F94-4485-4B77-2126-9E7222610200}"/>
              </a:ext>
            </a:extLst>
          </p:cNvPr>
          <p:cNvPicPr>
            <a:picLocks noChangeAspect="1"/>
          </p:cNvPicPr>
          <p:nvPr/>
        </p:nvPicPr>
        <p:blipFill>
          <a:blip r:embed="rId3"/>
          <a:stretch>
            <a:fillRect/>
          </a:stretch>
        </p:blipFill>
        <p:spPr>
          <a:xfrm>
            <a:off x="850777" y="651251"/>
            <a:ext cx="726721" cy="1095701"/>
          </a:xfrm>
          <a:prstGeom prst="rect">
            <a:avLst/>
          </a:prstGeom>
        </p:spPr>
      </p:pic>
      <p:pic>
        <p:nvPicPr>
          <p:cNvPr id="2" name="Picture 1">
            <a:extLst>
              <a:ext uri="{FF2B5EF4-FFF2-40B4-BE49-F238E27FC236}">
                <a16:creationId xmlns:a16="http://schemas.microsoft.com/office/drawing/2014/main" id="{2E81FE39-11C2-B5BE-D97D-83C83468EBCA}"/>
              </a:ext>
            </a:extLst>
          </p:cNvPr>
          <p:cNvPicPr>
            <a:picLocks noChangeAspect="1"/>
          </p:cNvPicPr>
          <p:nvPr/>
        </p:nvPicPr>
        <p:blipFill>
          <a:blip r:embed="rId4"/>
          <a:stretch>
            <a:fillRect/>
          </a:stretch>
        </p:blipFill>
        <p:spPr>
          <a:xfrm>
            <a:off x="3059832" y="2396486"/>
            <a:ext cx="836683" cy="520376"/>
          </a:xfrm>
          <a:prstGeom prst="rect">
            <a:avLst/>
          </a:prstGeom>
        </p:spPr>
      </p:pic>
      <p:pic>
        <p:nvPicPr>
          <p:cNvPr id="3" name="Picture 2">
            <a:extLst>
              <a:ext uri="{FF2B5EF4-FFF2-40B4-BE49-F238E27FC236}">
                <a16:creationId xmlns:a16="http://schemas.microsoft.com/office/drawing/2014/main" id="{0AACF71C-0183-1738-87A0-EFEFD865D1A9}"/>
              </a:ext>
            </a:extLst>
          </p:cNvPr>
          <p:cNvPicPr>
            <a:picLocks noChangeAspect="1"/>
          </p:cNvPicPr>
          <p:nvPr/>
        </p:nvPicPr>
        <p:blipFill>
          <a:blip r:embed="rId5"/>
          <a:stretch>
            <a:fillRect/>
          </a:stretch>
        </p:blipFill>
        <p:spPr>
          <a:xfrm>
            <a:off x="2994016" y="3848832"/>
            <a:ext cx="898563" cy="501344"/>
          </a:xfrm>
          <a:prstGeom prst="rect">
            <a:avLst/>
          </a:prstGeom>
        </p:spPr>
      </p:pic>
    </p:spTree>
    <p:custDataLst>
      <p:tags r:id="rId1"/>
    </p:custDataLst>
    <p:extLst>
      <p:ext uri="{BB962C8B-B14F-4D97-AF65-F5344CB8AC3E}">
        <p14:creationId xmlns:p14="http://schemas.microsoft.com/office/powerpoint/2010/main" val="3715843979"/>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MHS - Standard Powerpoint M160622010">
  <a:themeElements>
    <a:clrScheme name="DoH Ochre PMS 1605 2014">
      <a:dk1>
        <a:srgbClr val="000000"/>
      </a:dk1>
      <a:lt1>
        <a:srgbClr val="FFFFFF"/>
      </a:lt1>
      <a:dk2>
        <a:srgbClr val="464E56"/>
      </a:dk2>
      <a:lt2>
        <a:srgbClr val="FFFFFF"/>
      </a:lt2>
      <a:accent1>
        <a:srgbClr val="8F4624"/>
      </a:accent1>
      <a:accent2>
        <a:srgbClr val="8F4624"/>
      </a:accent2>
      <a:accent3>
        <a:srgbClr val="8F4624"/>
      </a:accent3>
      <a:accent4>
        <a:srgbClr val="8F4624"/>
      </a:accent4>
      <a:accent5>
        <a:srgbClr val="8F4624"/>
      </a:accent5>
      <a:accent6>
        <a:srgbClr val="8F4624"/>
      </a:accent6>
      <a:hlink>
        <a:srgbClr val="095489"/>
      </a:hlink>
      <a:folHlink>
        <a:srgbClr val="095489"/>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4B8D"/>
        </a:dk2>
        <a:lt2>
          <a:srgbClr val="757477"/>
        </a:lt2>
        <a:accent1>
          <a:srgbClr val="004B8D"/>
        </a:accent1>
        <a:accent2>
          <a:srgbClr val="004B8D"/>
        </a:accent2>
        <a:accent3>
          <a:srgbClr val="FFFFFF"/>
        </a:accent3>
        <a:accent4>
          <a:srgbClr val="000000"/>
        </a:accent4>
        <a:accent5>
          <a:srgbClr val="AAB1C5"/>
        </a:accent5>
        <a:accent6>
          <a:srgbClr val="00437F"/>
        </a:accent6>
        <a:hlink>
          <a:srgbClr val="004B8D"/>
        </a:hlink>
        <a:folHlink>
          <a:srgbClr val="7574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hs-powerpoint-standard-size-template  -  Compatibility Mode" id="{557E9D43-EB7D-4656-B16B-C4215539876E}" vid="{4C6A8790-5566-46F7-94A0-86A7A3A83E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FA146C65D1524EA13E2107BDA299EE" ma:contentTypeVersion="1" ma:contentTypeDescription="Create a new document." ma:contentTypeScope="" ma:versionID="a07be172130ccaaba9df98d6b0beb1e4">
  <xsd:schema xmlns:xsd="http://www.w3.org/2001/XMLSchema" xmlns:xs="http://www.w3.org/2001/XMLSchema" xmlns:p="http://schemas.microsoft.com/office/2006/metadata/properties" xmlns:ns1="http://schemas.microsoft.com/sharepoint/v3" xmlns:ns2="ba35f371-8a92-404a-a15b-507ff00a0c81" targetNamespace="http://schemas.microsoft.com/office/2006/metadata/properties" ma:root="true" ma:fieldsID="d8f423b527cf69b92544370981b2cacf" ns1:_="" ns2:_="">
    <xsd:import namespace="http://schemas.microsoft.com/sharepoint/v3"/>
    <xsd:import namespace="ba35f371-8a92-404a-a15b-507ff00a0c81"/>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35f371-8a92-404a-a15b-507ff00a0c81"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1EC65076-AEDB-4723-A448-95E97B298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35f371-8a92-404a-a15b-507ff00a0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C1F4F-B6CD-4A95-885A-8DCF293A135D}">
  <ds:schemaRefs>
    <ds:schemaRef ds:uri="http://schemas.microsoft.com/sharepoint/v3/contenttype/forms"/>
  </ds:schemaRefs>
</ds:datastoreItem>
</file>

<file path=customXml/itemProps3.xml><?xml version="1.0" encoding="utf-8"?>
<ds:datastoreItem xmlns:ds="http://schemas.openxmlformats.org/officeDocument/2006/customXml" ds:itemID="{8183A956-42DC-4F84-B194-75FAA2316E16}">
  <ds:schemaRefs>
    <ds:schemaRef ds:uri="ba35f371-8a92-404a-a15b-507ff00a0c81"/>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sharepoint/v3"/>
    <ds:schemaRef ds:uri="http://purl.org/dc/elements/1.1/"/>
  </ds:schemaRefs>
</ds:datastoreItem>
</file>

<file path=customXml/itemProps4.xml><?xml version="1.0" encoding="utf-8"?>
<ds:datastoreItem xmlns:ds="http://schemas.openxmlformats.org/officeDocument/2006/customXml" ds:itemID="{E1C1ADA3-FD37-42A7-9AF5-9A6783D0E2EB}">
  <ds:schemaRefs>
    <ds:schemaRef ds:uri="http://schemas.microsoft.com/sharepoint/events"/>
  </ds:schemaRefs>
</ds:datastoreItem>
</file>

<file path=customXml/itemProps5.xml><?xml version="1.0" encoding="utf-8"?>
<ds:datastoreItem xmlns:ds="http://schemas.openxmlformats.org/officeDocument/2006/customXml" ds:itemID="{90E83AC1-F815-47E0-8AE3-6E01E844536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329</TotalTime>
  <Words>650</Words>
  <Application>Microsoft Office PowerPoint</Application>
  <PresentationFormat>On-screen Show (4:3)</PresentationFormat>
  <Paragraphs>55</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Wingdings</vt:lpstr>
      <vt:lpstr>EMHS - Standard Powerpoint M160622010</vt:lpstr>
      <vt:lpstr>PowerPoint Presentation</vt:lpstr>
      <vt:lpstr>PowerPoint Presentation</vt:lpstr>
      <vt:lpstr>PowerPoint Presentation</vt:lpstr>
    </vt:vector>
  </TitlesOfParts>
  <Company>WA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enter title</dc:title>
  <dc:subject>Ochre PowerPoint template to meet Style Guide requirements</dc:subject>
  <dc:creator>Letizia, Michelle</dc:creator>
  <cp:keywords>powerpoint, power point, template, style guide</cp:keywords>
  <cp:lastModifiedBy>Rickard, Danica</cp:lastModifiedBy>
  <cp:revision>40</cp:revision>
  <dcterms:created xsi:type="dcterms:W3CDTF">2016-02-03T01:48:34Z</dcterms:created>
  <dcterms:modified xsi:type="dcterms:W3CDTF">2025-02-10T01:35:27Z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Order">
    <vt:lpwstr>13100.0000000000</vt:lpwstr>
  </property>
  <property fmtid="{D5CDD505-2E9C-101B-9397-08002B2CF9AE}" pid="4" name="TemplateUrl">
    <vt:lpwstr/>
  </property>
  <property fmtid="{D5CDD505-2E9C-101B-9397-08002B2CF9AE}" pid="5" name="xd_ProgID">
    <vt:lpwstr/>
  </property>
  <property fmtid="{D5CDD505-2E9C-101B-9397-08002B2CF9AE}" pid="6" name="_dlc_DocId">
    <vt:lpwstr>SQ6456MP7KWJ-25-214</vt:lpwstr>
  </property>
  <property fmtid="{D5CDD505-2E9C-101B-9397-08002B2CF9AE}" pid="7" name="_dlc_DocIdItemGuid">
    <vt:lpwstr>5629193d-497c-4a7d-99b5-9d4ffcd6f130</vt:lpwstr>
  </property>
  <property fmtid="{D5CDD505-2E9C-101B-9397-08002B2CF9AE}" pid="8" name="_dlc_DocIdUrl">
    <vt:lpwstr>https://emhs-healthpoint.hdwa.health.wa.gov.au/directory/Communications/_layouts/DocIdRedir.aspx?ID=SQ6456MP7KWJ-25-214, SQ6456MP7KWJ-25-214</vt:lpwstr>
  </property>
  <property fmtid="{D5CDD505-2E9C-101B-9397-08002B2CF9AE}" pid="9" name="ArticulateGUID">
    <vt:lpwstr>9118A8FE-E49B-482E-A903-5373A726A6B0</vt:lpwstr>
  </property>
  <property fmtid="{D5CDD505-2E9C-101B-9397-08002B2CF9AE}" pid="10" name="ArticulatePath">
    <vt:lpwstr>https://emhs-healthpoint.hdwa.health.wa.gov.au/directory/Communications/Documents/Templates/EMHS Templates/emhs-powerpoint-standard-size-template</vt:lpwstr>
  </property>
</Properties>
</file>