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6"/>
  </p:sldMasterIdLst>
  <p:sldIdLst>
    <p:sldId id="256" r:id="rId7"/>
    <p:sldId id="257" r:id="rId8"/>
    <p:sldId id="258" r:id="rId9"/>
  </p:sldIdLst>
  <p:sldSz cx="9144000" cy="6858000" type="screen4x3"/>
  <p:notesSz cx="6858000" cy="9144000"/>
  <p:custDataLst>
    <p:tags r:id="rId10"/>
  </p:custDataLst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6C"/>
    <a:srgbClr val="1B2C5B"/>
    <a:srgbClr val="B31F32"/>
    <a:srgbClr val="B66612"/>
    <a:srgbClr val="757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03297-4433-483B-AFEA-4AC272C8BFBD}" v="23" dt="2025-02-04T04:57:45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02560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66C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967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89638" y="830263"/>
            <a:ext cx="1843087" cy="5283200"/>
          </a:xfrm>
        </p:spPr>
        <p:txBody>
          <a:bodyPr vert="eaVert"/>
          <a:lstStyle>
            <a:lvl1pPr>
              <a:defRPr>
                <a:solidFill>
                  <a:srgbClr val="00966C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830263"/>
            <a:ext cx="5381625" cy="52832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3674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377112" cy="1003300"/>
          </a:xfrm>
        </p:spPr>
        <p:txBody>
          <a:bodyPr/>
          <a:lstStyle>
            <a:lvl1pPr>
              <a:defRPr sz="3600">
                <a:solidFill>
                  <a:srgbClr val="00966C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7377112" cy="413543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994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0" cap="none">
                <a:solidFill>
                  <a:srgbClr val="00966C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36936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196752"/>
            <a:ext cx="7377112" cy="792088"/>
          </a:xfrm>
        </p:spPr>
        <p:txBody>
          <a:bodyPr/>
          <a:lstStyle>
            <a:lvl1pPr>
              <a:defRPr>
                <a:solidFill>
                  <a:srgbClr val="00966C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978025"/>
            <a:ext cx="3611562" cy="413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9575" y="1978025"/>
            <a:ext cx="3613150" cy="413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42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>
            <a:lvl1pPr>
              <a:defRPr>
                <a:solidFill>
                  <a:srgbClr val="00966C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9996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m base.jpg">
            <a:extLst>
              <a:ext uri="{FF2B5EF4-FFF2-40B4-BE49-F238E27FC236}">
                <a16:creationId xmlns:a16="http://schemas.microsoft.com/office/drawing/2014/main" id="{081654A9-90C3-793E-64A9-A6ADE27D1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6567488"/>
            <a:ext cx="91598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66C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6603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89182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966C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01777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966C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34780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77C204-59E6-F17F-AA7F-CB41D1751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196975"/>
            <a:ext cx="737711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F65477-C7A0-21A3-4F25-F7421EFBE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205038"/>
            <a:ext cx="737711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F3E175E4-F736-9590-DB97-B72EFDC8ED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050"/>
            <a:ext cx="892968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>
            <a:extLst>
              <a:ext uri="{FF2B5EF4-FFF2-40B4-BE49-F238E27FC236}">
                <a16:creationId xmlns:a16="http://schemas.microsoft.com/office/drawing/2014/main" id="{8F59FBBA-ACF9-A552-D08B-4119998933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545263"/>
            <a:ext cx="91440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2">
            <a:extLst>
              <a:ext uri="{FF2B5EF4-FFF2-40B4-BE49-F238E27FC236}">
                <a16:creationId xmlns:a16="http://schemas.microsoft.com/office/drawing/2014/main" id="{2B7099C8-8429-211E-89DC-885B4F070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-2260600"/>
            <a:ext cx="184150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9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6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66C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66C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66C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66C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57477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lr>
          <a:srgbClr val="757477"/>
        </a:buClr>
        <a:buFont typeface="Wingdings" panose="05000000000000000000" pitchFamily="2" charset="2"/>
        <a:defRPr sz="2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23A109-89AD-4150-3F00-54F4574E3262}"/>
              </a:ext>
            </a:extLst>
          </p:cNvPr>
          <p:cNvSpPr txBox="1"/>
          <p:nvPr/>
        </p:nvSpPr>
        <p:spPr>
          <a:xfrm>
            <a:off x="431540" y="1282404"/>
            <a:ext cx="82809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4800" dirty="0">
                <a:solidFill>
                  <a:srgbClr val="00966C"/>
                </a:solidFill>
                <a:latin typeface="Arial" charset="0"/>
                <a:ea typeface="ヒラギノ角ゴ Pro W3" charset="0"/>
              </a:rPr>
              <a:t>EMHS Board Communique</a:t>
            </a:r>
          </a:p>
          <a:p>
            <a:pPr>
              <a:spcBef>
                <a:spcPts val="1200"/>
              </a:spcBef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ヒラギノ角ゴ Pro W3" charset="0"/>
              </a:rPr>
              <a:t>The latest news, views, and announcements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3349AA-F9E4-D9F1-6659-603811D147FC}"/>
              </a:ext>
            </a:extLst>
          </p:cNvPr>
          <p:cNvSpPr txBox="1"/>
          <p:nvPr/>
        </p:nvSpPr>
        <p:spPr>
          <a:xfrm>
            <a:off x="323528" y="3429000"/>
            <a:ext cx="4464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This communique highlights key discussions and considerations of the EMHS Board meeting held on Tuesday 17 December 2024 at EMHS Chief Executive Office.</a:t>
            </a:r>
          </a:p>
          <a:p>
            <a:endParaRPr lang="en-AU" sz="1200" dirty="0"/>
          </a:p>
          <a:p>
            <a:r>
              <a:rPr lang="en-AU" sz="1200" b="1" dirty="0"/>
              <a:t>Board Members Present: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Dr Denise Glennon, A/Board Chair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Mr Ross Keesing, Board Member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Mr Peter Forbes, Board Member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Ms Vanessa Elliott AM via Teams, Board Member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Mr Andrew Whitechurch, Board Member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Ms Elizabeth Koff, Board Member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A53B6-5031-166E-9F6B-BE63F5702D93}"/>
              </a:ext>
            </a:extLst>
          </p:cNvPr>
          <p:cNvSpPr txBox="1"/>
          <p:nvPr/>
        </p:nvSpPr>
        <p:spPr>
          <a:xfrm>
            <a:off x="5148064" y="47667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December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46322-B954-F0F9-FA5C-F7A4F91C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191781"/>
            <a:ext cx="1423570" cy="17181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D3CC13-41BF-1F32-B9CA-3D20EF6B20D6}"/>
              </a:ext>
            </a:extLst>
          </p:cNvPr>
          <p:cNvSpPr txBox="1"/>
          <p:nvPr/>
        </p:nvSpPr>
        <p:spPr>
          <a:xfrm>
            <a:off x="5580112" y="5013176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/>
              <a:t>Noongar Season: Birak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C7BA57-BB5E-112C-D79E-872883981767}"/>
              </a:ext>
            </a:extLst>
          </p:cNvPr>
          <p:cNvSpPr txBox="1"/>
          <p:nvPr/>
        </p:nvSpPr>
        <p:spPr bwMode="auto">
          <a:xfrm>
            <a:off x="1893810" y="673626"/>
            <a:ext cx="6278589" cy="29523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1200" b="1" dirty="0">
                <a:latin typeface="+mn-lt"/>
                <a:ea typeface="+mn-ea"/>
              </a:rPr>
              <a:t>Acting Board Chair – Dr Denise Glennon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1200" dirty="0">
                <a:latin typeface="+mn-lt"/>
                <a:ea typeface="+mn-ea"/>
              </a:rPr>
              <a:t>In the absence of Board Chair, </a:t>
            </a:r>
            <a:r>
              <a:rPr lang="en-US" sz="1200" dirty="0" err="1">
                <a:latin typeface="+mn-lt"/>
                <a:ea typeface="+mn-ea"/>
              </a:rPr>
              <a:t>Ms</a:t>
            </a:r>
            <a:r>
              <a:rPr lang="en-US" sz="1200" dirty="0">
                <a:latin typeface="+mn-lt"/>
                <a:ea typeface="+mn-ea"/>
              </a:rPr>
              <a:t> Pia Turcinov, the Deputy Board Chair, Dr Denise Glennon provided updates on the following key matters: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 err="1">
                <a:latin typeface="+mn-lt"/>
                <a:ea typeface="+mn-ea"/>
              </a:rPr>
              <a:t>Ms</a:t>
            </a:r>
            <a:r>
              <a:rPr lang="en-US" sz="1200" dirty="0">
                <a:latin typeface="+mn-lt"/>
                <a:ea typeface="+mn-ea"/>
              </a:rPr>
              <a:t> Turcinov attended the Minister for Health Monthly Ambulance Ramping Taskforce meeting, where updates were received on the Ambulance Mental Health Co-Response, Demand and Capacity </a:t>
            </a:r>
            <a:r>
              <a:rPr lang="en-US" sz="1200" dirty="0" err="1">
                <a:latin typeface="+mn-lt"/>
                <a:ea typeface="+mn-ea"/>
              </a:rPr>
              <a:t>Optimisation</a:t>
            </a:r>
            <a:r>
              <a:rPr lang="en-US" sz="1200" dirty="0">
                <a:latin typeface="+mn-lt"/>
                <a:ea typeface="+mn-ea"/>
              </a:rPr>
              <a:t> and Aged Care.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+mn-lt"/>
                <a:ea typeface="+mn-ea"/>
              </a:rPr>
              <a:t>The EMHS Board Members completed their EMHS Board Governance and Code of Conduct Annual Refresher Training with the EMHS Integrity and Ethics team in attendance.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+mn-lt"/>
                <a:ea typeface="+mn-ea"/>
              </a:rPr>
              <a:t>Under Commissioner’s Instruction 40 – Ethical Foundations all Board Members are required to complete formal and planned integrity training on its Code of Conduct every year.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+mn-lt"/>
                <a:ea typeface="+mn-ea"/>
              </a:rPr>
              <a:t>The training covered the four (4) Standards of Conduct, Declarations of Conflicts of Interest and Duty and Information Management Requirements.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+mn-lt"/>
              <a:ea typeface="+mn-ea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900" dirty="0">
              <a:latin typeface="+mn-lt"/>
              <a:ea typeface="+mn-ea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900" dirty="0">
              <a:latin typeface="+mn-lt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0B4FC-8307-739D-63AF-094BD08F9787}"/>
              </a:ext>
            </a:extLst>
          </p:cNvPr>
          <p:cNvSpPr txBox="1"/>
          <p:nvPr/>
        </p:nvSpPr>
        <p:spPr>
          <a:xfrm>
            <a:off x="539552" y="3429000"/>
            <a:ext cx="3816424" cy="2736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EMHS Board Committee Reports</a:t>
            </a:r>
          </a:p>
          <a:p>
            <a:r>
              <a:rPr lang="en-AU" sz="1200" dirty="0"/>
              <a:t>The Board discussed reports from the Chair of the Board Audit &amp; Risk Committee:</a:t>
            </a:r>
          </a:p>
          <a:p>
            <a:r>
              <a:rPr lang="en-AU" sz="1200" b="1" dirty="0"/>
              <a:t>Board Audit &amp; Risk: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The Committee was provided with an update on EMHS Cyber Security activities covering off Cyber Security Improvement Initiatives, Incident Response Activities, Essential 8 Compliance Status and Key Performance Indicators.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Updates on the proposed Systemwide Enterprise Risk Management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An update was provided on the status of the 2024/25 Audit Plan and audit recommendations.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E3F289F-B4BB-732B-354F-8BE5386E0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0"/>
          <a:stretch/>
        </p:blipFill>
        <p:spPr bwMode="auto">
          <a:xfrm>
            <a:off x="4700879" y="3212976"/>
            <a:ext cx="3471520" cy="282120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3A9170-DD65-3F7A-6FC3-E3A58CD749C0}"/>
              </a:ext>
            </a:extLst>
          </p:cNvPr>
          <p:cNvSpPr txBox="1"/>
          <p:nvPr/>
        </p:nvSpPr>
        <p:spPr>
          <a:xfrm>
            <a:off x="4283968" y="6029595"/>
            <a:ext cx="4738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i="1" dirty="0"/>
              <a:t>Left to right: Mr Ross Keesing - Board Member, Dr Lesley Bennett – Chief Executive, Ms Melissa Grove – Board Member, Dr Denise Glennon – Deputy Board Chair, Mr Peter Forbes – Board Member, Ms Pia Turcinov – Board Chair, Mr Neil Cowan – Executive Director, AKG, Mr Andrew Whitechurch – Board Member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B1EC0-A73A-E321-6D04-DC2599239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692696"/>
            <a:ext cx="1203936" cy="14774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EB7254-9606-3687-38E8-EA7FF85139D7}"/>
              </a:ext>
            </a:extLst>
          </p:cNvPr>
          <p:cNvSpPr txBox="1"/>
          <p:nvPr/>
        </p:nvSpPr>
        <p:spPr>
          <a:xfrm>
            <a:off x="1763688" y="615345"/>
            <a:ext cx="7021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EMHS Chief Executive – Dr Lesley Bennett</a:t>
            </a:r>
          </a:p>
          <a:p>
            <a:r>
              <a:rPr lang="en-AU" sz="1200" dirty="0"/>
              <a:t>Dr Bennett provided an update on key matters across EMHS including: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The Minister for Medical Research, Stephen Dawson, officially opened the EMHS Innovation Hub. The new space features collaborative co-working zones, a prototyping lab equipped with 3D printing facilities and space for the use of new technology such as virtual reality.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The Premier and Minister for Health officially opened the Bentley Hospital Midwifery Birth Centre, a first for public hospitals in WA, the service is led and entirely staffed by credentialed and endorsed midwives.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BA9E9-31A0-6815-0077-DC8AB38B94A6}"/>
              </a:ext>
            </a:extLst>
          </p:cNvPr>
          <p:cNvSpPr txBox="1"/>
          <p:nvPr/>
        </p:nvSpPr>
        <p:spPr>
          <a:xfrm>
            <a:off x="421846" y="2348880"/>
            <a:ext cx="46445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EMHS Site Updates</a:t>
            </a:r>
          </a:p>
          <a:p>
            <a:endParaRPr lang="en-AU" sz="1200" b="1" dirty="0"/>
          </a:p>
          <a:p>
            <a:r>
              <a:rPr lang="en-AU" sz="1200" b="1" dirty="0">
                <a:solidFill>
                  <a:srgbClr val="1B2C5B"/>
                </a:solidFill>
              </a:rPr>
              <a:t>Armadale Kalamunda Group (AKG)</a:t>
            </a:r>
          </a:p>
          <a:p>
            <a:r>
              <a:rPr lang="en-AU" sz="1200" dirty="0"/>
              <a:t>Mr Neil Cowan – Executive Director AKG provided an update on matters this month: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AKG have reinstated the Clinical Service Improvement Program at AHS. There are currently Allied Health, Nursing staff and junior doctors working on the Service Improvement Program.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dirty="0"/>
          </a:p>
          <a:p>
            <a:r>
              <a:rPr lang="en-AU" sz="1200" b="1" dirty="0">
                <a:solidFill>
                  <a:srgbClr val="B31F32"/>
                </a:solidFill>
              </a:rPr>
              <a:t>Royal Perth Bentley Group (RPBG)</a:t>
            </a:r>
          </a:p>
          <a:p>
            <a:r>
              <a:rPr lang="en-AU" sz="1200" dirty="0"/>
              <a:t>Mr Ben Noteboom – Executive Director RPBG provided an update on matters this month: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Secure Extended Care Unit (SECU) planning and refurbishment works being conducted in Ward 2K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RPBG are exploring opportunities to work with </a:t>
            </a:r>
            <a:r>
              <a:rPr lang="en-AU" sz="1200" dirty="0" err="1"/>
              <a:t>Derbarl</a:t>
            </a:r>
            <a:r>
              <a:rPr lang="en-AU" sz="1200" dirty="0"/>
              <a:t> </a:t>
            </a:r>
            <a:r>
              <a:rPr lang="en-AU" sz="1200" dirty="0" err="1"/>
              <a:t>Yerrigan</a:t>
            </a:r>
            <a:r>
              <a:rPr lang="en-AU" sz="1200" dirty="0"/>
              <a:t> to deliver specialist clinics.</a:t>
            </a:r>
          </a:p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752F94-4485-4B77-2126-9E7222610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77" y="651251"/>
            <a:ext cx="726721" cy="10957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5F5AD8-CC67-689E-487E-7611FF39449B}"/>
              </a:ext>
            </a:extLst>
          </p:cNvPr>
          <p:cNvSpPr txBox="1"/>
          <p:nvPr/>
        </p:nvSpPr>
        <p:spPr>
          <a:xfrm>
            <a:off x="5474543" y="2681298"/>
            <a:ext cx="3266185" cy="2554545"/>
          </a:xfrm>
          <a:prstGeom prst="rect">
            <a:avLst/>
          </a:prstGeom>
          <a:gradFill flip="none" rotWithShape="1">
            <a:gsLst>
              <a:gs pos="0">
                <a:srgbClr val="00966C">
                  <a:tint val="66000"/>
                  <a:satMod val="160000"/>
                </a:srgbClr>
              </a:gs>
              <a:gs pos="50000">
                <a:srgbClr val="00966C">
                  <a:tint val="44500"/>
                  <a:satMod val="160000"/>
                </a:srgbClr>
              </a:gs>
              <a:gs pos="100000">
                <a:srgbClr val="00966C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i="1" dirty="0">
                <a:solidFill>
                  <a:srgbClr val="00966C"/>
                </a:solidFill>
              </a:rPr>
              <a:t>A message to our staff</a:t>
            </a:r>
          </a:p>
          <a:p>
            <a:endParaRPr lang="en-AU" sz="2000" b="1" i="1" dirty="0"/>
          </a:p>
          <a:p>
            <a:r>
              <a:rPr lang="en-AU" sz="1200" dirty="0"/>
              <a:t>On behalf of the Area Executive Group (AEG) and EMHS Board, we would like to acknowledge the achievements, dedication and commitment demonstrated by the EMHS staff. Thank you for a wonderful year and we look forward to seeing what 2025 brings. </a:t>
            </a:r>
          </a:p>
          <a:p>
            <a:endParaRPr lang="en-AU" sz="1200" dirty="0"/>
          </a:p>
          <a:p>
            <a:r>
              <a:rPr lang="en-AU" sz="1200" b="1" dirty="0"/>
              <a:t>EMHS Chief Executive – Dr Lesley Bennett</a:t>
            </a:r>
          </a:p>
          <a:p>
            <a:r>
              <a:rPr lang="en-US" sz="1200" b="1" dirty="0">
                <a:latin typeface="+mn-lt"/>
                <a:ea typeface="+mn-ea"/>
              </a:rPr>
              <a:t>Board Chair – </a:t>
            </a:r>
            <a:r>
              <a:rPr lang="en-US" sz="1200" b="1" dirty="0" err="1">
                <a:latin typeface="+mn-lt"/>
                <a:ea typeface="+mn-ea"/>
              </a:rPr>
              <a:t>Ms</a:t>
            </a:r>
            <a:r>
              <a:rPr lang="en-US" sz="1200" b="1" dirty="0">
                <a:latin typeface="+mn-lt"/>
                <a:ea typeface="+mn-ea"/>
              </a:rPr>
              <a:t> Pia Turcinov</a:t>
            </a:r>
          </a:p>
          <a:p>
            <a:endParaRPr lang="en-AU" sz="1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F4887-9430-E1BC-C525-D5028590D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896" y="3881438"/>
            <a:ext cx="960442" cy="535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318C40-87B2-3000-E0CD-15B063102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776" y="2421110"/>
            <a:ext cx="836683" cy="520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5843979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MHS - Standard Powerpoint M160622010">
  <a:themeElements>
    <a:clrScheme name="DoH Ochre PMS 1605 2014">
      <a:dk1>
        <a:srgbClr val="000000"/>
      </a:dk1>
      <a:lt1>
        <a:srgbClr val="FFFFFF"/>
      </a:lt1>
      <a:dk2>
        <a:srgbClr val="464E56"/>
      </a:dk2>
      <a:lt2>
        <a:srgbClr val="FFFFFF"/>
      </a:lt2>
      <a:accent1>
        <a:srgbClr val="8F4624"/>
      </a:accent1>
      <a:accent2>
        <a:srgbClr val="8F4624"/>
      </a:accent2>
      <a:accent3>
        <a:srgbClr val="8F4624"/>
      </a:accent3>
      <a:accent4>
        <a:srgbClr val="8F4624"/>
      </a:accent4>
      <a:accent5>
        <a:srgbClr val="8F4624"/>
      </a:accent5>
      <a:accent6>
        <a:srgbClr val="8F4624"/>
      </a:accent6>
      <a:hlink>
        <a:srgbClr val="095489"/>
      </a:hlink>
      <a:folHlink>
        <a:srgbClr val="095489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4B8D"/>
        </a:dk2>
        <a:lt2>
          <a:srgbClr val="757477"/>
        </a:lt2>
        <a:accent1>
          <a:srgbClr val="004B8D"/>
        </a:accent1>
        <a:accent2>
          <a:srgbClr val="004B8D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00437F"/>
        </a:accent6>
        <a:hlink>
          <a:srgbClr val="004B8D"/>
        </a:hlink>
        <a:folHlink>
          <a:srgbClr val="7574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mhs-powerpoint-standard-size-template  -  Compatibility Mode" id="{557E9D43-EB7D-4656-B16B-C4215539876E}" vid="{4C6A8790-5566-46F7-94A0-86A7A3A83EE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FA146C65D1524EA13E2107BDA299EE" ma:contentTypeVersion="1" ma:contentTypeDescription="Create a new document." ma:contentTypeScope="" ma:versionID="a07be172130ccaaba9df98d6b0beb1e4">
  <xsd:schema xmlns:xsd="http://www.w3.org/2001/XMLSchema" xmlns:xs="http://www.w3.org/2001/XMLSchema" xmlns:p="http://schemas.microsoft.com/office/2006/metadata/properties" xmlns:ns1="http://schemas.microsoft.com/sharepoint/v3" xmlns:ns2="ba35f371-8a92-404a-a15b-507ff00a0c81" targetNamespace="http://schemas.microsoft.com/office/2006/metadata/properties" ma:root="true" ma:fieldsID="d8f423b527cf69b92544370981b2cacf" ns1:_="" ns2:_="">
    <xsd:import namespace="http://schemas.microsoft.com/sharepoint/v3"/>
    <xsd:import namespace="ba35f371-8a92-404a-a15b-507ff00a0c8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5f371-8a92-404a-a15b-507ff00a0c81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E1C1ADA3-FD37-42A7-9AF5-9A6783D0E2E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183A956-42DC-4F84-B194-75FAA2316E16}">
  <ds:schemaRefs>
    <ds:schemaRef ds:uri="ba35f371-8a92-404a-a15b-507ff00a0c81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0AC1F4F-B6CD-4A95-885A-8DCF293A135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EC65076-AEDB-4723-A448-95E97B2983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a35f371-8a92-404a-a15b-507ff00a0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90E83AC1-F815-47E0-8AE3-6E01E8445360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643</Words>
  <Application>Microsoft Office PowerPoint</Application>
  <PresentationFormat>On-screen Show (4:3)</PresentationFormat>
  <Paragraphs>47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Wingdings</vt:lpstr>
      <vt:lpstr>EMHS - Standard Powerpoint M160622010</vt:lpstr>
      <vt:lpstr>PowerPoint Presentation</vt:lpstr>
      <vt:lpstr>PowerPoint Presentation</vt:lpstr>
      <vt:lpstr>PowerPoint Presentation</vt:lpstr>
    </vt:vector>
  </TitlesOfParts>
  <Company>WA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enter title</dc:title>
  <dc:subject>Ochre PowerPoint template to meet Style Guide requirements</dc:subject>
  <dc:creator>Letizia, Michelle</dc:creator>
  <cp:keywords>powerpoint, power point, template, style guide</cp:keywords>
  <cp:lastModifiedBy>Rickard, Danica</cp:lastModifiedBy>
  <cp:revision>38</cp:revision>
  <dcterms:created xsi:type="dcterms:W3CDTF">2016-02-03T01:48:34Z</dcterms:created>
  <dcterms:modified xsi:type="dcterms:W3CDTF">2025-02-07T01:28:33Z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Signature">
    <vt:lpwstr/>
  </property>
  <property fmtid="{D5CDD505-2E9C-101B-9397-08002B2CF9AE}" pid="3" name="Order">
    <vt:lpwstr>13100.0000000000</vt:lpwstr>
  </property>
  <property fmtid="{D5CDD505-2E9C-101B-9397-08002B2CF9AE}" pid="4" name="TemplateUrl">
    <vt:lpwstr/>
  </property>
  <property fmtid="{D5CDD505-2E9C-101B-9397-08002B2CF9AE}" pid="5" name="xd_ProgID">
    <vt:lpwstr/>
  </property>
  <property fmtid="{D5CDD505-2E9C-101B-9397-08002B2CF9AE}" pid="6" name="_dlc_DocId">
    <vt:lpwstr>SQ6456MP7KWJ-25-214</vt:lpwstr>
  </property>
  <property fmtid="{D5CDD505-2E9C-101B-9397-08002B2CF9AE}" pid="7" name="_dlc_DocIdItemGuid">
    <vt:lpwstr>5629193d-497c-4a7d-99b5-9d4ffcd6f130</vt:lpwstr>
  </property>
  <property fmtid="{D5CDD505-2E9C-101B-9397-08002B2CF9AE}" pid="8" name="_dlc_DocIdUrl">
    <vt:lpwstr>https://emhs-healthpoint.hdwa.health.wa.gov.au/directory/Communications/_layouts/DocIdRedir.aspx?ID=SQ6456MP7KWJ-25-214, SQ6456MP7KWJ-25-214</vt:lpwstr>
  </property>
  <property fmtid="{D5CDD505-2E9C-101B-9397-08002B2CF9AE}" pid="9" name="ArticulateGUID">
    <vt:lpwstr>9118A8FE-E49B-482E-A903-5373A726A6B0</vt:lpwstr>
  </property>
  <property fmtid="{D5CDD505-2E9C-101B-9397-08002B2CF9AE}" pid="10" name="ArticulatePath">
    <vt:lpwstr>https://emhs-healthpoint.hdwa.health.wa.gov.au/directory/Communications/Documents/Templates/EMHS Templates/emhs-powerpoint-standard-size-template</vt:lpwstr>
  </property>
</Properties>
</file>