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sldIdLst>
    <p:sldId id="256" r:id="rId7"/>
    <p:sldId id="257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6C"/>
    <a:srgbClr val="B66612"/>
    <a:srgbClr val="757477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6927DD-A629-4224-B35A-54D8310B9157}" v="1" dt="2025-02-07T04:01:55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kard, Danica" userId="ab52b630-26f8-42e3-a8b0-e3ca8acac02c" providerId="ADAL" clId="{226927DD-A629-4224-B35A-54D8310B9157}"/>
    <pc:docChg chg="custSel modSld">
      <pc:chgData name="Rickard, Danica" userId="ab52b630-26f8-42e3-a8b0-e3ca8acac02c" providerId="ADAL" clId="{226927DD-A629-4224-B35A-54D8310B9157}" dt="2025-02-07T04:03:43.223" v="2" actId="1076"/>
      <pc:docMkLst>
        <pc:docMk/>
      </pc:docMkLst>
      <pc:sldChg chg="addSp delSp modSp mod">
        <pc:chgData name="Rickard, Danica" userId="ab52b630-26f8-42e3-a8b0-e3ca8acac02c" providerId="ADAL" clId="{226927DD-A629-4224-B35A-54D8310B9157}" dt="2025-02-07T04:03:43.223" v="2" actId="1076"/>
        <pc:sldMkLst>
          <pc:docMk/>
          <pc:sldMk cId="0" sldId="256"/>
        </pc:sldMkLst>
        <pc:picChg chg="del">
          <ac:chgData name="Rickard, Danica" userId="ab52b630-26f8-42e3-a8b0-e3ca8acac02c" providerId="ADAL" clId="{226927DD-A629-4224-B35A-54D8310B9157}" dt="2025-02-07T04:03:36.607" v="0" actId="478"/>
          <ac:picMkLst>
            <pc:docMk/>
            <pc:sldMk cId="0" sldId="256"/>
            <ac:picMk id="9" creationId="{98B443C6-8C8A-5181-AAEF-57C737345786}"/>
          </ac:picMkLst>
        </pc:picChg>
        <pc:picChg chg="add mod">
          <ac:chgData name="Rickard, Danica" userId="ab52b630-26f8-42e3-a8b0-e3ca8acac02c" providerId="ADAL" clId="{226927DD-A629-4224-B35A-54D8310B9157}" dt="2025-02-07T04:03:43.223" v="2" actId="1076"/>
          <ac:picMkLst>
            <pc:docMk/>
            <pc:sldMk cId="0" sldId="256"/>
            <ac:picMk id="11" creationId="{5C63B8C5-3E77-E002-AD33-AC6F418C3BA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0256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66C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967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89638" y="830263"/>
            <a:ext cx="1843087" cy="5283200"/>
          </a:xfrm>
        </p:spPr>
        <p:txBody>
          <a:bodyPr vert="eaVert"/>
          <a:lstStyle>
            <a:lvl1pPr>
              <a:defRPr>
                <a:solidFill>
                  <a:srgbClr val="00966C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830263"/>
            <a:ext cx="5381625" cy="528320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3674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377112" cy="1003300"/>
          </a:xfrm>
        </p:spPr>
        <p:txBody>
          <a:bodyPr/>
          <a:lstStyle>
            <a:lvl1pPr>
              <a:defRPr sz="3600">
                <a:solidFill>
                  <a:srgbClr val="00966C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377112" cy="413543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994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0" cap="none">
                <a:solidFill>
                  <a:srgbClr val="00966C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83693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196752"/>
            <a:ext cx="7377112" cy="792088"/>
          </a:xfrm>
        </p:spPr>
        <p:txBody>
          <a:bodyPr/>
          <a:lstStyle>
            <a:lvl1pPr>
              <a:defRPr>
                <a:solidFill>
                  <a:srgbClr val="00966C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978025"/>
            <a:ext cx="3611562" cy="4135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9575" y="1978025"/>
            <a:ext cx="3613150" cy="4135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642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>
            <a:lvl1pPr>
              <a:defRPr>
                <a:solidFill>
                  <a:srgbClr val="00966C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9996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em base.jpg">
            <a:extLst>
              <a:ext uri="{FF2B5EF4-FFF2-40B4-BE49-F238E27FC236}">
                <a16:creationId xmlns:a16="http://schemas.microsoft.com/office/drawing/2014/main" id="{081654A9-90C3-793E-64A9-A6ADE27D169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6567488"/>
            <a:ext cx="915987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66C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26603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289182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966C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401777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966C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12775"/>
            <a:ext cx="5486400" cy="33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034780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977C204-59E6-F17F-AA7F-CB41D1751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196975"/>
            <a:ext cx="7377112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F65477-C7A0-21A3-4F25-F7421EFBE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2205038"/>
            <a:ext cx="7377112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F3E175E4-F736-9590-DB97-B72EFDC8EDC4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9050"/>
            <a:ext cx="8929687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4">
            <a:extLst>
              <a:ext uri="{FF2B5EF4-FFF2-40B4-BE49-F238E27FC236}">
                <a16:creationId xmlns:a16="http://schemas.microsoft.com/office/drawing/2014/main" id="{8F59FBBA-ACF9-A552-D08B-41199989338D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6545263"/>
            <a:ext cx="9144000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Box 2">
            <a:extLst>
              <a:ext uri="{FF2B5EF4-FFF2-40B4-BE49-F238E27FC236}">
                <a16:creationId xmlns:a16="http://schemas.microsoft.com/office/drawing/2014/main" id="{2B7099C8-8429-211E-89DC-885B4F070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300" y="-2260600"/>
            <a:ext cx="184150" cy="4619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9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66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66C"/>
          </a:solidFill>
          <a:latin typeface="Arial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66C"/>
          </a:solidFill>
          <a:latin typeface="Arial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66C"/>
          </a:solidFill>
          <a:latin typeface="Arial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66C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57477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lr>
          <a:srgbClr val="757477"/>
        </a:buClr>
        <a:buFont typeface="Wingdings" panose="05000000000000000000" pitchFamily="2" charset="2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23A109-89AD-4150-3F00-54F4574E3262}"/>
              </a:ext>
            </a:extLst>
          </p:cNvPr>
          <p:cNvSpPr txBox="1"/>
          <p:nvPr/>
        </p:nvSpPr>
        <p:spPr>
          <a:xfrm>
            <a:off x="539552" y="937366"/>
            <a:ext cx="828092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sz="4800" dirty="0">
                <a:solidFill>
                  <a:srgbClr val="00966C"/>
                </a:solidFill>
                <a:latin typeface="Arial" charset="0"/>
                <a:ea typeface="ヒラギノ角ゴ Pro W3" charset="0"/>
              </a:rPr>
              <a:t>EMHS Board Communique</a:t>
            </a:r>
          </a:p>
          <a:p>
            <a:pPr>
              <a:spcBef>
                <a:spcPts val="1200"/>
              </a:spcBef>
              <a:defRPr/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ヒラギノ角ゴ Pro W3" charset="0"/>
              </a:rPr>
              <a:t>The latest news, views, and announcements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3349AA-F9E4-D9F1-6659-603811D147FC}"/>
              </a:ext>
            </a:extLst>
          </p:cNvPr>
          <p:cNvSpPr txBox="1"/>
          <p:nvPr/>
        </p:nvSpPr>
        <p:spPr>
          <a:xfrm>
            <a:off x="328185" y="2410006"/>
            <a:ext cx="44644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This communique highlights key discussions and considerations of the EMHS Board meeting held on Tuesday 24 September 2024 at Kalamunda Hospital Location.</a:t>
            </a:r>
          </a:p>
          <a:p>
            <a:endParaRPr lang="en-AU" sz="1200" dirty="0"/>
          </a:p>
          <a:p>
            <a:r>
              <a:rPr lang="en-AU" sz="1200" b="1" dirty="0"/>
              <a:t>Board Members Present: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Ms Pia Turcinov AM, Board Chair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Dr Denise Glennon, Deputy Board Chair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Mr Ross Keesing, Board Member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Mr Peter Forbes, Board Member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Prof. Tracey Moroney, Board Member – via Teams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Ms Melissa Grove, Board Member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Ms Vanessa Elliott AM via Teams, Board Member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Mr Andrew Whitechurch, Board Member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Mr Steven Patchett, Board Member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Ms Elizabeth </a:t>
            </a:r>
            <a:r>
              <a:rPr lang="en-AU" sz="1200" dirty="0" err="1"/>
              <a:t>Koff</a:t>
            </a:r>
            <a:r>
              <a:rPr lang="en-AU" sz="1200" dirty="0"/>
              <a:t> AM, Board Member – via Teams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6A53B6-5031-166E-9F6B-BE63F5702D93}"/>
              </a:ext>
            </a:extLst>
          </p:cNvPr>
          <p:cNvSpPr txBox="1"/>
          <p:nvPr/>
        </p:nvSpPr>
        <p:spPr>
          <a:xfrm>
            <a:off x="5076056" y="47667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September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97EE83-82E1-6E0A-1075-551C54C212C6}"/>
              </a:ext>
            </a:extLst>
          </p:cNvPr>
          <p:cNvSpPr txBox="1"/>
          <p:nvPr/>
        </p:nvSpPr>
        <p:spPr>
          <a:xfrm>
            <a:off x="330781" y="5228136"/>
            <a:ext cx="3384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/>
              <a:t>Board Leader Rounding across Kalamunda Hospital: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b="1" dirty="0"/>
              <a:t>Dr Denise Glennon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b="1" dirty="0"/>
              <a:t>Mr Peter Forbes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b="1" dirty="0"/>
              <a:t>Mr Ross </a:t>
            </a:r>
            <a:r>
              <a:rPr lang="en-AU" sz="1200" b="1" dirty="0" err="1"/>
              <a:t>Keesing</a:t>
            </a:r>
            <a:endParaRPr lang="en-AU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b="1" dirty="0"/>
              <a:t>Ms Melissa Grove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b="1" dirty="0"/>
              <a:t>Mr Andrew Whitechurch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CD8BC1-6560-65BC-06F4-950FB5321D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94" y="2294379"/>
            <a:ext cx="1352550" cy="11334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B26B110-B008-14B1-6991-B38F1D8153FC}"/>
              </a:ext>
            </a:extLst>
          </p:cNvPr>
          <p:cNvSpPr txBox="1"/>
          <p:nvPr/>
        </p:nvSpPr>
        <p:spPr>
          <a:xfrm>
            <a:off x="5870357" y="3374853"/>
            <a:ext cx="33843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i="1" dirty="0"/>
              <a:t>Noongar Season: </a:t>
            </a:r>
            <a:r>
              <a:rPr lang="en-AU" sz="1100" i="1" dirty="0" err="1"/>
              <a:t>Djilba</a:t>
            </a:r>
            <a:endParaRPr lang="en-AU" sz="11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0E7554-BE95-7896-42C8-BCEFCEAE904B}"/>
              </a:ext>
            </a:extLst>
          </p:cNvPr>
          <p:cNvSpPr txBox="1"/>
          <p:nvPr/>
        </p:nvSpPr>
        <p:spPr>
          <a:xfrm>
            <a:off x="5154113" y="6042774"/>
            <a:ext cx="2820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i="1" dirty="0"/>
              <a:t>New Board Members: Ms Melissa Grove and Mr Andrew Whitechurch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C63B8C5-3E77-E002-AD33-AC6F418C3B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3701381"/>
            <a:ext cx="3533775" cy="2276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C7BA57-BB5E-112C-D79E-872883981767}"/>
              </a:ext>
            </a:extLst>
          </p:cNvPr>
          <p:cNvSpPr txBox="1"/>
          <p:nvPr/>
        </p:nvSpPr>
        <p:spPr bwMode="auto">
          <a:xfrm>
            <a:off x="1314352" y="548680"/>
            <a:ext cx="7553331" cy="26877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1200" b="1" dirty="0">
                <a:latin typeface="+mn-lt"/>
                <a:ea typeface="+mn-ea"/>
              </a:rPr>
              <a:t>Board Chair – Ms Pia Turcinov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200" dirty="0" err="1">
                <a:latin typeface="+mn-lt"/>
                <a:ea typeface="+mn-ea"/>
              </a:rPr>
              <a:t>Ms</a:t>
            </a:r>
            <a:r>
              <a:rPr lang="en-US" sz="1200" dirty="0">
                <a:latin typeface="+mn-lt"/>
                <a:ea typeface="+mn-ea"/>
              </a:rPr>
              <a:t> Turcinov attended the Minister for Health Monthly Ambulance Ramping Taskforce Meeting where there were discussions on Emergency Access Reform Program and ED Mental Health presentations.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200" dirty="0">
                <a:latin typeface="+mn-lt"/>
                <a:ea typeface="+mn-ea"/>
              </a:rPr>
              <a:t>The Board Chair, Finance Committee Chair, Chief Executive and Executive Director, Finance attended the Office of the Auditor General Exit Meeting.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200" dirty="0" err="1">
                <a:latin typeface="+mn-lt"/>
                <a:ea typeface="+mn-ea"/>
              </a:rPr>
              <a:t>Ms</a:t>
            </a:r>
            <a:r>
              <a:rPr lang="en-US" sz="1200" dirty="0">
                <a:latin typeface="+mn-lt"/>
                <a:ea typeface="+mn-ea"/>
              </a:rPr>
              <a:t> Turcinov attended a meeting with the Health Service Provider (HSP) Board Chairs and the Minister for Health relating to Ministerial expectations and common challenges raised by HSPs.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200" dirty="0" err="1">
                <a:latin typeface="+mn-lt"/>
                <a:ea typeface="+mn-ea"/>
              </a:rPr>
              <a:t>Ms</a:t>
            </a:r>
            <a:r>
              <a:rPr lang="en-US" sz="1200" dirty="0">
                <a:latin typeface="+mn-lt"/>
                <a:ea typeface="+mn-ea"/>
              </a:rPr>
              <a:t> Turcinov attended the reopening of the </a:t>
            </a:r>
            <a:r>
              <a:rPr lang="en-US" sz="1200" dirty="0" err="1">
                <a:latin typeface="+mn-lt"/>
                <a:ea typeface="+mn-ea"/>
              </a:rPr>
              <a:t>Moort</a:t>
            </a:r>
            <a:r>
              <a:rPr lang="en-US" sz="1200" dirty="0">
                <a:latin typeface="+mn-lt"/>
                <a:ea typeface="+mn-ea"/>
              </a:rPr>
              <a:t> </a:t>
            </a:r>
            <a:r>
              <a:rPr lang="en-US" sz="1200" dirty="0" err="1">
                <a:latin typeface="+mn-lt"/>
                <a:ea typeface="+mn-ea"/>
              </a:rPr>
              <a:t>Boodjari</a:t>
            </a:r>
            <a:r>
              <a:rPr lang="en-US" sz="1200" dirty="0">
                <a:latin typeface="+mn-lt"/>
                <a:ea typeface="+mn-ea"/>
              </a:rPr>
              <a:t> Mia Service at St John of God Midland Public Hospital. This service provides a dedicated maternity healthcare and education program for women and their families who identify as Aboriginal or Torres Strait Islander and live in Perth’s East Metropolitan region.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200" dirty="0" err="1">
                <a:latin typeface="+mn-lt"/>
                <a:ea typeface="+mn-ea"/>
              </a:rPr>
              <a:t>Ms</a:t>
            </a:r>
            <a:r>
              <a:rPr lang="en-US" sz="1200" dirty="0">
                <a:latin typeface="+mn-lt"/>
                <a:ea typeface="+mn-ea"/>
              </a:rPr>
              <a:t> Turcinov held induction meetings with the two new Board Members, </a:t>
            </a:r>
            <a:r>
              <a:rPr lang="en-US" sz="1200" dirty="0" err="1">
                <a:latin typeface="+mn-lt"/>
                <a:ea typeface="+mn-ea"/>
              </a:rPr>
              <a:t>Ms</a:t>
            </a:r>
            <a:r>
              <a:rPr lang="en-US" sz="1200" dirty="0">
                <a:latin typeface="+mn-lt"/>
                <a:ea typeface="+mn-ea"/>
              </a:rPr>
              <a:t> Melissa Grove and Mr Andrew Whitechurch and welcomed them to the EMHS Board.</a:t>
            </a:r>
            <a:endParaRPr lang="en-US" sz="900" dirty="0">
              <a:latin typeface="+mn-lt"/>
              <a:ea typeface="+mn-ea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900" dirty="0">
              <a:latin typeface="+mn-lt"/>
              <a:ea typeface="+mn-e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9D10D-8399-F9DE-FCEE-AF4EFB3D1C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04" y="631958"/>
            <a:ext cx="1083767" cy="12639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8498E4-AB20-5B5B-268A-2786CCA90D03}"/>
              </a:ext>
            </a:extLst>
          </p:cNvPr>
          <p:cNvSpPr txBox="1"/>
          <p:nvPr/>
        </p:nvSpPr>
        <p:spPr>
          <a:xfrm>
            <a:off x="395536" y="3171135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00966C"/>
                </a:solidFill>
              </a:rPr>
              <a:t>EMHS Board Committee Reports</a:t>
            </a:r>
          </a:p>
          <a:p>
            <a:r>
              <a:rPr lang="en-AU" sz="1200" dirty="0"/>
              <a:t>The Board discussed reports from the Chairs of the Board Safety &amp; Quality, Board Audit &amp; Risk, Board Operational Performance &amp; Strategy, and Board Finance Committees.</a:t>
            </a:r>
          </a:p>
          <a:p>
            <a:r>
              <a:rPr lang="en-AU" sz="1200" b="1" dirty="0"/>
              <a:t>Safety &amp; Quality: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Reporting continues to transition to Statistic Process Control (SPC) Charts and Funnel Plots.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The Committee endorsed progression of the Governing Body Attestation Statement Against the Australian Commission on Safety and Quality in Health Care Standards (ACSQHS) to the Board for approval.</a:t>
            </a:r>
          </a:p>
          <a:p>
            <a:r>
              <a:rPr lang="en-AU" sz="1200" b="1" dirty="0"/>
              <a:t>Audit &amp; Risk: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The Committee received a comprehensive summary of all internal audit activity.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The Committee endorsed the proposed 2024/25 Internal Audit Plan.</a:t>
            </a:r>
          </a:p>
          <a:p>
            <a:r>
              <a:rPr lang="en-AU" sz="1200" b="1" dirty="0"/>
              <a:t>Operational Performance &amp; Strategy: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Smart EMHS sets the overall direction for change and implementation of digital initiatives within EMHS – a refresh of the targeted projects for the next 2 years is nearing completion.</a:t>
            </a:r>
          </a:p>
          <a:p>
            <a:r>
              <a:rPr lang="en-AU" sz="1200" b="1" dirty="0"/>
              <a:t>Finance: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The Committee discussed the EMHS financial matters for the month.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An update on EMHS Workers Compensation and Injury Management was provided to the Committee. 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EB7254-9606-3687-38E8-EA7FF85139D7}"/>
              </a:ext>
            </a:extLst>
          </p:cNvPr>
          <p:cNvSpPr txBox="1"/>
          <p:nvPr/>
        </p:nvSpPr>
        <p:spPr>
          <a:xfrm>
            <a:off x="1691209" y="651460"/>
            <a:ext cx="7021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/>
              <a:t>EMHS Chief Executive – Dr Lesley Bennett</a:t>
            </a:r>
          </a:p>
          <a:p>
            <a:r>
              <a:rPr lang="en-AU" sz="1200" dirty="0"/>
              <a:t>Dr Bennett provided an update on key matters across EMHS including: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Completion of the 2023/24 Financial Year Coding on 20 September 2024.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Update on forward planning to refresh the EMHS Strategic Plan in 2025.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3BA9E9-31A0-6815-0077-DC8AB38B94A6}"/>
              </a:ext>
            </a:extLst>
          </p:cNvPr>
          <p:cNvSpPr txBox="1"/>
          <p:nvPr/>
        </p:nvSpPr>
        <p:spPr>
          <a:xfrm>
            <a:off x="179512" y="1934591"/>
            <a:ext cx="85329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/>
              <a:t>EMHS Site Updates</a:t>
            </a:r>
          </a:p>
          <a:p>
            <a:endParaRPr lang="en-AU" sz="1200" b="1" dirty="0"/>
          </a:p>
          <a:p>
            <a:r>
              <a:rPr lang="en-AU" sz="1200" b="1" dirty="0">
                <a:solidFill>
                  <a:srgbClr val="1B2C5B"/>
                </a:solidFill>
              </a:rPr>
              <a:t>Armadale Kalamunda Group (AKG)</a:t>
            </a:r>
            <a:endParaRPr lang="en-AU" sz="1200" b="1" dirty="0"/>
          </a:p>
          <a:p>
            <a:r>
              <a:rPr lang="en-AU" sz="1200" dirty="0"/>
              <a:t>Ms Dan </a:t>
            </a:r>
            <a:r>
              <a:rPr lang="en-AU" sz="1200" dirty="0" err="1"/>
              <a:t>Kilmurray</a:t>
            </a:r>
            <a:r>
              <a:rPr lang="en-AU" sz="1200" dirty="0"/>
              <a:t> – A/Executive Director AKG provided an update on matters this month: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Armadale Hospital had the highest admissions in September since August 2021 and the highest number of Emergency Department presentations since December 2021.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The plan to upgrade Digital Medical Record is still progressing.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The Minister for Health and Mental Health visited Kalamunda Hospital.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200" dirty="0"/>
          </a:p>
          <a:p>
            <a:endParaRPr lang="en-AU" sz="1200" dirty="0"/>
          </a:p>
          <a:p>
            <a:endParaRPr lang="en-AU" sz="1200" dirty="0"/>
          </a:p>
          <a:p>
            <a:r>
              <a:rPr lang="en-AU" sz="1200" b="1" dirty="0">
                <a:solidFill>
                  <a:srgbClr val="B31F32"/>
                </a:solidFill>
              </a:rPr>
              <a:t>Royal Perth Bentley Group (RPBG)</a:t>
            </a:r>
            <a:endParaRPr lang="en-AU" sz="1200" dirty="0"/>
          </a:p>
          <a:p>
            <a:r>
              <a:rPr lang="en-AU" sz="1200" dirty="0"/>
              <a:t>Mr Ben Noteboom – Executive Director RPBG provided an update on matters this month: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Frontline Leadership session was held on 3 September, focussing on organisational response to critical incidents.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Positive outcomes reported from ‘Choosing Wisely’ initiatives, including cost savings from reduction in unnecessary tests.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Seven finalists in the inaugural WA Excellence Allied Health Awards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Transition of Next Steps Services to EMHS is progressing and is currently planned for November 2024. 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752F94-4485-4B77-2126-9E722261020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77" y="651251"/>
            <a:ext cx="726721" cy="109570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EA8ACDF-7A9C-BEC3-FE2B-53A80CD84F3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916832"/>
            <a:ext cx="836683" cy="5203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EABA4C-DC81-D45F-DE9E-C7F03734337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413" y="3789040"/>
            <a:ext cx="932674" cy="5203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5843979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EMHS - Standard Powerpoint M160622010">
  <a:themeElements>
    <a:clrScheme name="DoH Ochre PMS 1605 2014">
      <a:dk1>
        <a:srgbClr val="000000"/>
      </a:dk1>
      <a:lt1>
        <a:srgbClr val="FFFFFF"/>
      </a:lt1>
      <a:dk2>
        <a:srgbClr val="464E56"/>
      </a:dk2>
      <a:lt2>
        <a:srgbClr val="FFFFFF"/>
      </a:lt2>
      <a:accent1>
        <a:srgbClr val="8F4624"/>
      </a:accent1>
      <a:accent2>
        <a:srgbClr val="8F4624"/>
      </a:accent2>
      <a:accent3>
        <a:srgbClr val="8F4624"/>
      </a:accent3>
      <a:accent4>
        <a:srgbClr val="8F4624"/>
      </a:accent4>
      <a:accent5>
        <a:srgbClr val="8F4624"/>
      </a:accent5>
      <a:accent6>
        <a:srgbClr val="8F4624"/>
      </a:accent6>
      <a:hlink>
        <a:srgbClr val="095489"/>
      </a:hlink>
      <a:folHlink>
        <a:srgbClr val="095489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4B8D"/>
        </a:dk2>
        <a:lt2>
          <a:srgbClr val="757477"/>
        </a:lt2>
        <a:accent1>
          <a:srgbClr val="004B8D"/>
        </a:accent1>
        <a:accent2>
          <a:srgbClr val="004B8D"/>
        </a:accent2>
        <a:accent3>
          <a:srgbClr val="FFFFFF"/>
        </a:accent3>
        <a:accent4>
          <a:srgbClr val="000000"/>
        </a:accent4>
        <a:accent5>
          <a:srgbClr val="AAB1C5"/>
        </a:accent5>
        <a:accent6>
          <a:srgbClr val="00437F"/>
        </a:accent6>
        <a:hlink>
          <a:srgbClr val="004B8D"/>
        </a:hlink>
        <a:folHlink>
          <a:srgbClr val="7574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mhs-powerpoint-standard-size-template  -  Compatibility Mode" id="{557E9D43-EB7D-4656-B16B-C4215539876E}" vid="{4C6A8790-5566-46F7-94A0-86A7A3A83EE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FA146C65D1524EA13E2107BDA299EE" ma:contentTypeVersion="1" ma:contentTypeDescription="Create a new document." ma:contentTypeScope="" ma:versionID="a07be172130ccaaba9df98d6b0beb1e4">
  <xsd:schema xmlns:xsd="http://www.w3.org/2001/XMLSchema" xmlns:xs="http://www.w3.org/2001/XMLSchema" xmlns:p="http://schemas.microsoft.com/office/2006/metadata/properties" xmlns:ns1="http://schemas.microsoft.com/sharepoint/v3" xmlns:ns2="ba35f371-8a92-404a-a15b-507ff00a0c81" targetNamespace="http://schemas.microsoft.com/office/2006/metadata/properties" ma:root="true" ma:fieldsID="d8f423b527cf69b92544370981b2cacf" ns1:_="" ns2:_="">
    <xsd:import namespace="http://schemas.microsoft.com/sharepoint/v3"/>
    <xsd:import namespace="ba35f371-8a92-404a-a15b-507ff00a0c8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5f371-8a92-404a-a15b-507ff00a0c81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1C1ADA3-FD37-42A7-9AF5-9A6783D0E2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0E83AC1-F815-47E0-8AE3-6E01E8445360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1EC65076-AEDB-4723-A448-95E97B2983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a35f371-8a92-404a-a15b-507ff00a0c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0AC1F4F-B6CD-4A95-885A-8DCF293A135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183A956-42DC-4F84-B194-75FAA2316E16}">
  <ds:schemaRefs>
    <ds:schemaRef ds:uri="ba35f371-8a92-404a-a15b-507ff00a0c8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692</Words>
  <Application>Microsoft Office PowerPoint</Application>
  <PresentationFormat>On-screen Show (4:3)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Wingdings</vt:lpstr>
      <vt:lpstr>EMHS - Standard Powerpoint M160622010</vt:lpstr>
      <vt:lpstr>PowerPoint Presentation</vt:lpstr>
      <vt:lpstr>PowerPoint Presentation</vt:lpstr>
      <vt:lpstr>PowerPoint Presentation</vt:lpstr>
    </vt:vector>
  </TitlesOfParts>
  <Company>WA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enter title</dc:title>
  <dc:subject>Ochre PowerPoint template to meet Style Guide requirements</dc:subject>
  <dc:creator>Letizia, Michelle</dc:creator>
  <cp:keywords>powerpoint, power point, template, style guide</cp:keywords>
  <cp:lastModifiedBy>Rickard, Danica</cp:lastModifiedBy>
  <cp:revision>39</cp:revision>
  <dcterms:created xsi:type="dcterms:W3CDTF">2016-02-03T01:48:34Z</dcterms:created>
  <dcterms:modified xsi:type="dcterms:W3CDTF">2025-02-10T01:33:37Z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Signature">
    <vt:lpwstr/>
  </property>
  <property fmtid="{D5CDD505-2E9C-101B-9397-08002B2CF9AE}" pid="3" name="Order">
    <vt:lpwstr>13100.0000000000</vt:lpwstr>
  </property>
  <property fmtid="{D5CDD505-2E9C-101B-9397-08002B2CF9AE}" pid="4" name="TemplateUrl">
    <vt:lpwstr/>
  </property>
  <property fmtid="{D5CDD505-2E9C-101B-9397-08002B2CF9AE}" pid="5" name="xd_ProgID">
    <vt:lpwstr/>
  </property>
  <property fmtid="{D5CDD505-2E9C-101B-9397-08002B2CF9AE}" pid="6" name="_dlc_DocId">
    <vt:lpwstr>SQ6456MP7KWJ-25-214</vt:lpwstr>
  </property>
  <property fmtid="{D5CDD505-2E9C-101B-9397-08002B2CF9AE}" pid="7" name="_dlc_DocIdItemGuid">
    <vt:lpwstr>5629193d-497c-4a7d-99b5-9d4ffcd6f130</vt:lpwstr>
  </property>
  <property fmtid="{D5CDD505-2E9C-101B-9397-08002B2CF9AE}" pid="8" name="_dlc_DocIdUrl">
    <vt:lpwstr>https://emhs-healthpoint.hdwa.health.wa.gov.au/directory/Communications/_layouts/DocIdRedir.aspx?ID=SQ6456MP7KWJ-25-214, SQ6456MP7KWJ-25-214</vt:lpwstr>
  </property>
  <property fmtid="{D5CDD505-2E9C-101B-9397-08002B2CF9AE}" pid="9" name="ArticulateGUID">
    <vt:lpwstr>9118A8FE-E49B-482E-A903-5373A726A6B0</vt:lpwstr>
  </property>
  <property fmtid="{D5CDD505-2E9C-101B-9397-08002B2CF9AE}" pid="10" name="ArticulatePath">
    <vt:lpwstr>https://emhs-healthpoint.hdwa.health.wa.gov.au/directory/Communications/Documents/Templates/EMHS Templates/emhs-powerpoint-standard-size-template</vt:lpwstr>
  </property>
</Properties>
</file>